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embeddedFontLst>
    <p:embeddedFont>
      <p:font typeface="Garamond" panose="02020404030301010803" pitchFamily="18" charset="0"/>
      <p:regular r:id="rId24"/>
      <p:bold r:id="rId25"/>
      <p:italic r:id="rId26"/>
      <p:boldItalic r:id="rId27"/>
    </p:embeddedFont>
    <p:embeddedFont>
      <p:font typeface="Old Standard TT" panose="020B0604020202020204" charset="0"/>
      <p:regular r:id="rId28"/>
      <p:bold r:id="rId29"/>
      <p:italic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B0B1B31-3A23-4EB1-A0BE-320C05F3461C}">
  <a:tblStyle styleId="{0B0B1B31-3A23-4EB1-A0BE-320C05F3461C}" styleName="Table_0">
    <a:wholeTbl>
      <a:tcStyle>
        <a:tcBdr>
          <a:left>
            <a:ln w="12700" cap="flat" cmpd="sng">
              <a:solidFill>
                <a:srgbClr val="000000"/>
              </a:solidFill>
              <a:prstDash val="solid"/>
              <a:round/>
              <a:headEnd type="none" w="med" len="med"/>
              <a:tailEnd type="none" w="med" len="med"/>
            </a:ln>
          </a:left>
          <a:right>
            <a:ln w="12700" cap="flat" cmpd="sng">
              <a:solidFill>
                <a:srgbClr val="000000"/>
              </a:solidFill>
              <a:prstDash val="solid"/>
              <a:round/>
              <a:headEnd type="none" w="med" len="med"/>
              <a:tailEnd type="none" w="med" len="med"/>
            </a:ln>
          </a:right>
          <a:top>
            <a:ln w="12700" cap="flat" cmpd="sng">
              <a:solidFill>
                <a:srgbClr val="000000"/>
              </a:solidFill>
              <a:prstDash val="solid"/>
              <a:round/>
              <a:headEnd type="none" w="med" len="med"/>
              <a:tailEnd type="none" w="med" len="med"/>
            </a:ln>
          </a:top>
          <a:bottom>
            <a:ln w="12700" cap="flat" cmpd="sng">
              <a:solidFill>
                <a:srgbClr val="000000"/>
              </a:solidFill>
              <a:prstDash val="solid"/>
              <a:round/>
              <a:headEnd type="none" w="med" len="med"/>
              <a:tailEnd type="none" w="med" len="med"/>
            </a:ln>
          </a:bottom>
          <a:insideH>
            <a:ln w="12700" cap="flat" cmpd="sng">
              <a:solidFill>
                <a:srgbClr val="000000"/>
              </a:solidFill>
              <a:prstDash val="solid"/>
              <a:round/>
              <a:headEnd type="none" w="med" len="med"/>
              <a:tailEnd type="none" w="med" len="med"/>
            </a:ln>
          </a:insideH>
          <a:insideV>
            <a:ln w="12700" cap="flat" cmpd="sng">
              <a:solidFill>
                <a:srgbClr val="000000"/>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9" d="100"/>
          <a:sy n="49" d="100"/>
        </p:scale>
        <p:origin x="5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3" name="Shape 19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1" name="Shape 21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Shape 2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7" name="Shape 2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0" y="100"/>
            <a:ext cx="9144000" cy="1711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11" name="Shape 11"/>
          <p:cNvCxnSpPr/>
          <p:nvPr/>
        </p:nvCxnSpPr>
        <p:spPr>
          <a:xfrm>
            <a:off x="641934" y="3597500"/>
            <a:ext cx="390299" cy="0"/>
          </a:xfrm>
          <a:prstGeom prst="straightConnector1">
            <a:avLst/>
          </a:prstGeom>
          <a:noFill/>
          <a:ln w="28575" cap="flat" cmpd="sng">
            <a:solidFill>
              <a:schemeClr val="accent1"/>
            </a:solidFill>
            <a:prstDash val="solid"/>
            <a:round/>
            <a:headEnd type="none" w="med" len="med"/>
            <a:tailEnd type="none" w="med" len="med"/>
          </a:ln>
        </p:spPr>
      </p:cxnSp>
      <p:sp>
        <p:nvSpPr>
          <p:cNvPr id="12" name="Shape 12"/>
          <p:cNvSpPr txBox="1">
            <a:spLocks noGrp="1"/>
          </p:cNvSpPr>
          <p:nvPr>
            <p:ph type="ctrTitle"/>
          </p:nvPr>
        </p:nvSpPr>
        <p:spPr>
          <a:xfrm>
            <a:off x="512700" y="1893300"/>
            <a:ext cx="8118600" cy="1522800"/>
          </a:xfrm>
          <a:prstGeom prst="rect">
            <a:avLst/>
          </a:prstGeom>
        </p:spPr>
        <p:txBody>
          <a:bodyPr lIns="91425" tIns="91425" rIns="91425" bIns="91425" anchor="b" anchorCtr="0"/>
          <a:lstStyle>
            <a:lvl1pPr lvl="0">
              <a:spcBef>
                <a:spcPts val="0"/>
              </a:spcBef>
              <a:buClr>
                <a:schemeClr val="accent1"/>
              </a:buClr>
              <a:buSzPct val="100000"/>
              <a:defRPr sz="4200">
                <a:solidFill>
                  <a:schemeClr val="accent1"/>
                </a:solidFill>
              </a:defRPr>
            </a:lvl1pPr>
            <a:lvl2pPr lvl="1">
              <a:spcBef>
                <a:spcPts val="0"/>
              </a:spcBef>
              <a:buClr>
                <a:schemeClr val="accent1"/>
              </a:buClr>
              <a:buSzPct val="100000"/>
              <a:defRPr sz="4200">
                <a:solidFill>
                  <a:schemeClr val="accent1"/>
                </a:solidFill>
              </a:defRPr>
            </a:lvl2pPr>
            <a:lvl3pPr lvl="2">
              <a:spcBef>
                <a:spcPts val="0"/>
              </a:spcBef>
              <a:buClr>
                <a:schemeClr val="accent1"/>
              </a:buClr>
              <a:buSzPct val="100000"/>
              <a:defRPr sz="4200">
                <a:solidFill>
                  <a:schemeClr val="accent1"/>
                </a:solidFill>
              </a:defRPr>
            </a:lvl3pPr>
            <a:lvl4pPr lvl="3">
              <a:spcBef>
                <a:spcPts val="0"/>
              </a:spcBef>
              <a:buClr>
                <a:schemeClr val="accent1"/>
              </a:buClr>
              <a:buSzPct val="100000"/>
              <a:defRPr sz="4200">
                <a:solidFill>
                  <a:schemeClr val="accent1"/>
                </a:solidFill>
              </a:defRPr>
            </a:lvl4pPr>
            <a:lvl5pPr lvl="4">
              <a:spcBef>
                <a:spcPts val="0"/>
              </a:spcBef>
              <a:buClr>
                <a:schemeClr val="accent1"/>
              </a:buClr>
              <a:buSzPct val="100000"/>
              <a:defRPr sz="4200">
                <a:solidFill>
                  <a:schemeClr val="accent1"/>
                </a:solidFill>
              </a:defRPr>
            </a:lvl5pPr>
            <a:lvl6pPr lvl="5">
              <a:spcBef>
                <a:spcPts val="0"/>
              </a:spcBef>
              <a:buClr>
                <a:schemeClr val="accent1"/>
              </a:buClr>
              <a:buSzPct val="100000"/>
              <a:defRPr sz="4200">
                <a:solidFill>
                  <a:schemeClr val="accent1"/>
                </a:solidFill>
              </a:defRPr>
            </a:lvl6pPr>
            <a:lvl7pPr lvl="6">
              <a:spcBef>
                <a:spcPts val="0"/>
              </a:spcBef>
              <a:buClr>
                <a:schemeClr val="accent1"/>
              </a:buClr>
              <a:buSzPct val="100000"/>
              <a:defRPr sz="4200">
                <a:solidFill>
                  <a:schemeClr val="accent1"/>
                </a:solidFill>
              </a:defRPr>
            </a:lvl7pPr>
            <a:lvl8pPr lvl="7">
              <a:spcBef>
                <a:spcPts val="0"/>
              </a:spcBef>
              <a:buClr>
                <a:schemeClr val="accent1"/>
              </a:buClr>
              <a:buSzPct val="100000"/>
              <a:defRPr sz="4200">
                <a:solidFill>
                  <a:schemeClr val="accent1"/>
                </a:solidFill>
              </a:defRPr>
            </a:lvl8pPr>
            <a:lvl9pPr lvl="8">
              <a:spcBef>
                <a:spcPts val="0"/>
              </a:spcBef>
              <a:buClr>
                <a:schemeClr val="accent1"/>
              </a:buClr>
              <a:buSzPct val="100000"/>
              <a:defRPr sz="4200">
                <a:solidFill>
                  <a:schemeClr val="accent1"/>
                </a:solidFill>
              </a:defRPr>
            </a:lvl9pPr>
          </a:lstStyle>
          <a:p>
            <a:endParaRPr/>
          </a:p>
        </p:txBody>
      </p:sp>
      <p:sp>
        <p:nvSpPr>
          <p:cNvPr id="13" name="Shape 13"/>
          <p:cNvSpPr txBox="1">
            <a:spLocks noGrp="1"/>
          </p:cNvSpPr>
          <p:nvPr>
            <p:ph type="subTitle" idx="1"/>
          </p:nvPr>
        </p:nvSpPr>
        <p:spPr>
          <a:xfrm>
            <a:off x="512700" y="3840639"/>
            <a:ext cx="8118600" cy="787500"/>
          </a:xfrm>
          <a:prstGeom prst="rect">
            <a:avLst/>
          </a:prstGeom>
        </p:spPr>
        <p:txBody>
          <a:bodyPr lIns="91425" tIns="91425" rIns="91425" bIns="91425" anchor="t" anchorCtr="0"/>
          <a:lstStyle>
            <a:lvl1pPr lvl="0">
              <a:lnSpc>
                <a:spcPct val="100000"/>
              </a:lnSpc>
              <a:spcBef>
                <a:spcPts val="0"/>
              </a:spcBef>
              <a:spcAft>
                <a:spcPts val="0"/>
              </a:spcAft>
              <a:buClr>
                <a:schemeClr val="accent2"/>
              </a:buClr>
              <a:buSzPct val="100000"/>
              <a:buNone/>
              <a:defRPr sz="2400">
                <a:solidFill>
                  <a:schemeClr val="accent2"/>
                </a:solidFill>
              </a:defRPr>
            </a:lvl1pPr>
            <a:lvl2pPr lvl="1">
              <a:lnSpc>
                <a:spcPct val="100000"/>
              </a:lnSpc>
              <a:spcBef>
                <a:spcPts val="0"/>
              </a:spcBef>
              <a:spcAft>
                <a:spcPts val="0"/>
              </a:spcAft>
              <a:buClr>
                <a:schemeClr val="accent2"/>
              </a:buClr>
              <a:buSzPct val="100000"/>
              <a:buNone/>
              <a:defRPr sz="2400">
                <a:solidFill>
                  <a:schemeClr val="accent2"/>
                </a:solidFill>
              </a:defRPr>
            </a:lvl2pPr>
            <a:lvl3pPr lvl="2">
              <a:lnSpc>
                <a:spcPct val="100000"/>
              </a:lnSpc>
              <a:spcBef>
                <a:spcPts val="0"/>
              </a:spcBef>
              <a:spcAft>
                <a:spcPts val="0"/>
              </a:spcAft>
              <a:buClr>
                <a:schemeClr val="accent2"/>
              </a:buClr>
              <a:buSzPct val="100000"/>
              <a:buNone/>
              <a:defRPr sz="2400">
                <a:solidFill>
                  <a:schemeClr val="accent2"/>
                </a:solidFill>
              </a:defRPr>
            </a:lvl3pPr>
            <a:lvl4pPr lvl="3">
              <a:lnSpc>
                <a:spcPct val="100000"/>
              </a:lnSpc>
              <a:spcBef>
                <a:spcPts val="0"/>
              </a:spcBef>
              <a:spcAft>
                <a:spcPts val="0"/>
              </a:spcAft>
              <a:buClr>
                <a:schemeClr val="accent2"/>
              </a:buClr>
              <a:buSzPct val="100000"/>
              <a:buNone/>
              <a:defRPr sz="2400">
                <a:solidFill>
                  <a:schemeClr val="accent2"/>
                </a:solidFill>
              </a:defRPr>
            </a:lvl4pPr>
            <a:lvl5pPr lvl="4">
              <a:lnSpc>
                <a:spcPct val="100000"/>
              </a:lnSpc>
              <a:spcBef>
                <a:spcPts val="0"/>
              </a:spcBef>
              <a:spcAft>
                <a:spcPts val="0"/>
              </a:spcAft>
              <a:buClr>
                <a:schemeClr val="accent2"/>
              </a:buClr>
              <a:buSzPct val="100000"/>
              <a:buNone/>
              <a:defRPr sz="2400">
                <a:solidFill>
                  <a:schemeClr val="accent2"/>
                </a:solidFill>
              </a:defRPr>
            </a:lvl5pPr>
            <a:lvl6pPr lvl="5">
              <a:lnSpc>
                <a:spcPct val="100000"/>
              </a:lnSpc>
              <a:spcBef>
                <a:spcPts val="0"/>
              </a:spcBef>
              <a:spcAft>
                <a:spcPts val="0"/>
              </a:spcAft>
              <a:buClr>
                <a:schemeClr val="accent2"/>
              </a:buClr>
              <a:buSzPct val="100000"/>
              <a:buNone/>
              <a:defRPr sz="2400">
                <a:solidFill>
                  <a:schemeClr val="accent2"/>
                </a:solidFill>
              </a:defRPr>
            </a:lvl6pPr>
            <a:lvl7pPr lvl="6">
              <a:lnSpc>
                <a:spcPct val="100000"/>
              </a:lnSpc>
              <a:spcBef>
                <a:spcPts val="0"/>
              </a:spcBef>
              <a:spcAft>
                <a:spcPts val="0"/>
              </a:spcAft>
              <a:buClr>
                <a:schemeClr val="accent2"/>
              </a:buClr>
              <a:buSzPct val="100000"/>
              <a:buNone/>
              <a:defRPr sz="2400">
                <a:solidFill>
                  <a:schemeClr val="accent2"/>
                </a:solidFill>
              </a:defRPr>
            </a:lvl7pPr>
            <a:lvl8pPr lvl="7">
              <a:lnSpc>
                <a:spcPct val="100000"/>
              </a:lnSpc>
              <a:spcBef>
                <a:spcPts val="0"/>
              </a:spcBef>
              <a:spcAft>
                <a:spcPts val="0"/>
              </a:spcAft>
              <a:buClr>
                <a:schemeClr val="accent2"/>
              </a:buClr>
              <a:buSzPct val="100000"/>
              <a:buNone/>
              <a:defRPr sz="2400">
                <a:solidFill>
                  <a:schemeClr val="accent2"/>
                </a:solidFill>
              </a:defRPr>
            </a:lvl8pPr>
            <a:lvl9pPr lvl="8">
              <a:lnSpc>
                <a:spcPct val="100000"/>
              </a:lnSpc>
              <a:spcBef>
                <a:spcPts val="0"/>
              </a:spcBef>
              <a:spcAft>
                <a:spcPts val="0"/>
              </a:spcAft>
              <a:buClr>
                <a:schemeClr val="accent2"/>
              </a:buClr>
              <a:buSzPct val="100000"/>
              <a:buNone/>
              <a:defRPr sz="2400">
                <a:solidFill>
                  <a:schemeClr val="accent2"/>
                </a:solidFill>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039650"/>
            <a:ext cx="8520600" cy="2106300"/>
          </a:xfrm>
          <a:prstGeom prst="rect">
            <a:avLst/>
          </a:prstGeom>
        </p:spPr>
        <p:txBody>
          <a:bodyPr lIns="91425" tIns="91425" rIns="91425" bIns="91425" anchor="b" anchorCtr="0"/>
          <a:lstStyle>
            <a:lvl1pPr lvl="0" algn="ctr">
              <a:spcBef>
                <a:spcPts val="0"/>
              </a:spcBef>
              <a:buSzPct val="100000"/>
              <a:defRPr sz="14000" b="1"/>
            </a:lvl1pPr>
            <a:lvl2pPr lvl="1" algn="ctr">
              <a:spcBef>
                <a:spcPts val="0"/>
              </a:spcBef>
              <a:buSzPct val="100000"/>
              <a:defRPr sz="14000" b="1"/>
            </a:lvl2pPr>
            <a:lvl3pPr lvl="2" algn="ctr">
              <a:spcBef>
                <a:spcPts val="0"/>
              </a:spcBef>
              <a:buSzPct val="100000"/>
              <a:defRPr sz="14000" b="1"/>
            </a:lvl3pPr>
            <a:lvl4pPr lvl="3" algn="ctr">
              <a:spcBef>
                <a:spcPts val="0"/>
              </a:spcBef>
              <a:buSzPct val="100000"/>
              <a:defRPr sz="14000" b="1"/>
            </a:lvl4pPr>
            <a:lvl5pPr lvl="4" algn="ctr">
              <a:spcBef>
                <a:spcPts val="0"/>
              </a:spcBef>
              <a:buSzPct val="100000"/>
              <a:defRPr sz="14000" b="1"/>
            </a:lvl5pPr>
            <a:lvl6pPr lvl="5" algn="ctr">
              <a:spcBef>
                <a:spcPts val="0"/>
              </a:spcBef>
              <a:buSzPct val="100000"/>
              <a:defRPr sz="14000" b="1"/>
            </a:lvl6pPr>
            <a:lvl7pPr lvl="6" algn="ctr">
              <a:spcBef>
                <a:spcPts val="0"/>
              </a:spcBef>
              <a:buSzPct val="100000"/>
              <a:defRPr sz="14000" b="1"/>
            </a:lvl7pPr>
            <a:lvl8pPr lvl="7" algn="ctr">
              <a:spcBef>
                <a:spcPts val="0"/>
              </a:spcBef>
              <a:buSzPct val="100000"/>
              <a:defRPr sz="14000" b="1"/>
            </a:lvl8pPr>
            <a:lvl9pPr lvl="8" algn="ctr">
              <a:spcBef>
                <a:spcPts val="0"/>
              </a:spcBef>
              <a:buSzPct val="100000"/>
              <a:defRPr sz="14000" b="1"/>
            </a:lvl9pPr>
          </a:lstStyle>
          <a:p>
            <a:endParaRPr/>
          </a:p>
        </p:txBody>
      </p:sp>
      <p:sp>
        <p:nvSpPr>
          <p:cNvPr id="51" name="Shape 51"/>
          <p:cNvSpPr txBox="1">
            <a:spLocks noGrp="1"/>
          </p:cNvSpPr>
          <p:nvPr>
            <p:ph type="body" idx="1"/>
          </p:nvPr>
        </p:nvSpPr>
        <p:spPr>
          <a:xfrm>
            <a:off x="311700" y="32284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5"/>
        <p:cNvGrpSpPr/>
        <p:nvPr/>
      </p:nvGrpSpPr>
      <p:grpSpPr>
        <a:xfrm>
          <a:off x="0" y="0"/>
          <a:ext cx="0" cy="0"/>
          <a:chOff x="0" y="0"/>
          <a:chExt cx="0" cy="0"/>
        </a:xfrm>
      </p:grpSpPr>
      <p:cxnSp>
        <p:nvCxnSpPr>
          <p:cNvPr id="16" name="Shape 16"/>
          <p:cNvCxnSpPr/>
          <p:nvPr/>
        </p:nvCxnSpPr>
        <p:spPr>
          <a:xfrm>
            <a:off x="641934" y="3597500"/>
            <a:ext cx="390299" cy="0"/>
          </a:xfrm>
          <a:prstGeom prst="straightConnector1">
            <a:avLst/>
          </a:prstGeom>
          <a:noFill/>
          <a:ln w="28575" cap="flat" cmpd="sng">
            <a:solidFill>
              <a:schemeClr val="lt2"/>
            </a:solidFill>
            <a:prstDash val="solid"/>
            <a:round/>
            <a:headEnd type="none" w="med" len="med"/>
            <a:tailEnd type="none" w="med" len="med"/>
          </a:ln>
        </p:spPr>
      </p:cxnSp>
      <p:sp>
        <p:nvSpPr>
          <p:cNvPr id="17" name="Shape 17"/>
          <p:cNvSpPr txBox="1">
            <a:spLocks noGrp="1"/>
          </p:cNvSpPr>
          <p:nvPr>
            <p:ph type="title"/>
          </p:nvPr>
        </p:nvSpPr>
        <p:spPr>
          <a:xfrm>
            <a:off x="512700" y="1893300"/>
            <a:ext cx="8118600" cy="1522800"/>
          </a:xfrm>
          <a:prstGeom prst="rect">
            <a:avLst/>
          </a:prstGeom>
        </p:spPr>
        <p:txBody>
          <a:bodyPr lIns="91425" tIns="91425" rIns="91425" bIns="91425" anchor="b" anchorCtr="0"/>
          <a:lstStyle>
            <a:lvl1pPr lvl="0">
              <a:spcBef>
                <a:spcPts val="0"/>
              </a:spcBef>
              <a:buClr>
                <a:schemeClr val="accent1"/>
              </a:buClr>
              <a:buSzPct val="100000"/>
              <a:defRPr sz="6000">
                <a:solidFill>
                  <a:schemeClr val="accent1"/>
                </a:solidFill>
              </a:defRPr>
            </a:lvl1pPr>
            <a:lvl2pPr lvl="1">
              <a:spcBef>
                <a:spcPts val="0"/>
              </a:spcBef>
              <a:buClr>
                <a:schemeClr val="accent1"/>
              </a:buClr>
              <a:buSzPct val="100000"/>
              <a:defRPr sz="6000">
                <a:solidFill>
                  <a:schemeClr val="accent1"/>
                </a:solidFill>
              </a:defRPr>
            </a:lvl2pPr>
            <a:lvl3pPr lvl="2">
              <a:spcBef>
                <a:spcPts val="0"/>
              </a:spcBef>
              <a:buClr>
                <a:schemeClr val="accent1"/>
              </a:buClr>
              <a:buSzPct val="100000"/>
              <a:defRPr sz="6000">
                <a:solidFill>
                  <a:schemeClr val="accent1"/>
                </a:solidFill>
              </a:defRPr>
            </a:lvl3pPr>
            <a:lvl4pPr lvl="3">
              <a:spcBef>
                <a:spcPts val="0"/>
              </a:spcBef>
              <a:buClr>
                <a:schemeClr val="accent1"/>
              </a:buClr>
              <a:buSzPct val="100000"/>
              <a:defRPr sz="6000">
                <a:solidFill>
                  <a:schemeClr val="accent1"/>
                </a:solidFill>
              </a:defRPr>
            </a:lvl4pPr>
            <a:lvl5pPr lvl="4">
              <a:spcBef>
                <a:spcPts val="0"/>
              </a:spcBef>
              <a:buClr>
                <a:schemeClr val="accent1"/>
              </a:buClr>
              <a:buSzPct val="100000"/>
              <a:defRPr sz="6000">
                <a:solidFill>
                  <a:schemeClr val="accent1"/>
                </a:solidFill>
              </a:defRPr>
            </a:lvl5pPr>
            <a:lvl6pPr lvl="5">
              <a:spcBef>
                <a:spcPts val="0"/>
              </a:spcBef>
              <a:buClr>
                <a:schemeClr val="accent1"/>
              </a:buClr>
              <a:buSzPct val="100000"/>
              <a:defRPr sz="6000">
                <a:solidFill>
                  <a:schemeClr val="accent1"/>
                </a:solidFill>
              </a:defRPr>
            </a:lvl6pPr>
            <a:lvl7pPr lvl="6">
              <a:spcBef>
                <a:spcPts val="0"/>
              </a:spcBef>
              <a:buClr>
                <a:schemeClr val="accent1"/>
              </a:buClr>
              <a:buSzPct val="100000"/>
              <a:defRPr sz="6000">
                <a:solidFill>
                  <a:schemeClr val="accent1"/>
                </a:solidFill>
              </a:defRPr>
            </a:lvl7pPr>
            <a:lvl8pPr lvl="7">
              <a:spcBef>
                <a:spcPts val="0"/>
              </a:spcBef>
              <a:buClr>
                <a:schemeClr val="accent1"/>
              </a:buClr>
              <a:buSzPct val="100000"/>
              <a:defRPr sz="6000">
                <a:solidFill>
                  <a:schemeClr val="accent1"/>
                </a:solidFill>
              </a:defRPr>
            </a:lvl8pPr>
            <a:lvl9pPr lvl="8">
              <a:spcBef>
                <a:spcPts val="0"/>
              </a:spcBef>
              <a:buClr>
                <a:schemeClr val="accent1"/>
              </a:buClr>
              <a:buSzPct val="100000"/>
              <a:defRPr sz="6000">
                <a:solidFill>
                  <a:schemeClr val="accent1"/>
                </a:solidFill>
              </a:defRPr>
            </a:lvl9pPr>
          </a:lstStyle>
          <a:p>
            <a:endParaRPr/>
          </a:p>
        </p:txBody>
      </p:sp>
      <p:sp>
        <p:nvSpPr>
          <p:cNvPr id="18" name="Shape 1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71600"/>
            <a:ext cx="8520600" cy="3397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71675"/>
            <a:ext cx="3999900"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71675"/>
            <a:ext cx="3999900"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5604000" cy="4090800"/>
          </a:xfrm>
          <a:prstGeom prst="rect">
            <a:avLst/>
          </a:prstGeom>
        </p:spPr>
        <p:txBody>
          <a:bodyPr lIns="91425" tIns="91425" rIns="91425" bIns="91425" anchor="ctr" anchorCtr="0"/>
          <a:lstStyle>
            <a:lvl1pPr lvl="0">
              <a:spcBef>
                <a:spcPts val="0"/>
              </a:spcBef>
              <a:buClr>
                <a:schemeClr val="accent1"/>
              </a:buClr>
              <a:buSzPct val="100000"/>
              <a:defRPr sz="5400">
                <a:solidFill>
                  <a:schemeClr val="accent1"/>
                </a:solidFill>
              </a:defRPr>
            </a:lvl1pPr>
            <a:lvl2pPr lvl="1">
              <a:spcBef>
                <a:spcPts val="0"/>
              </a:spcBef>
              <a:buClr>
                <a:schemeClr val="accent1"/>
              </a:buClr>
              <a:buSzPct val="100000"/>
              <a:defRPr sz="5400">
                <a:solidFill>
                  <a:schemeClr val="accent1"/>
                </a:solidFill>
              </a:defRPr>
            </a:lvl2pPr>
            <a:lvl3pPr lvl="2">
              <a:spcBef>
                <a:spcPts val="0"/>
              </a:spcBef>
              <a:buClr>
                <a:schemeClr val="accent1"/>
              </a:buClr>
              <a:buSzPct val="100000"/>
              <a:defRPr sz="5400">
                <a:solidFill>
                  <a:schemeClr val="accent1"/>
                </a:solidFill>
              </a:defRPr>
            </a:lvl3pPr>
            <a:lvl4pPr lvl="3">
              <a:spcBef>
                <a:spcPts val="0"/>
              </a:spcBef>
              <a:buClr>
                <a:schemeClr val="accent1"/>
              </a:buClr>
              <a:buSzPct val="100000"/>
              <a:defRPr sz="5400">
                <a:solidFill>
                  <a:schemeClr val="accent1"/>
                </a:solidFill>
              </a:defRPr>
            </a:lvl4pPr>
            <a:lvl5pPr lvl="4">
              <a:spcBef>
                <a:spcPts val="0"/>
              </a:spcBef>
              <a:buClr>
                <a:schemeClr val="accent1"/>
              </a:buClr>
              <a:buSzPct val="100000"/>
              <a:defRPr sz="5400">
                <a:solidFill>
                  <a:schemeClr val="accent1"/>
                </a:solidFill>
              </a:defRPr>
            </a:lvl5pPr>
            <a:lvl6pPr lvl="5">
              <a:spcBef>
                <a:spcPts val="0"/>
              </a:spcBef>
              <a:buClr>
                <a:schemeClr val="accent1"/>
              </a:buClr>
              <a:buSzPct val="100000"/>
              <a:defRPr sz="5400">
                <a:solidFill>
                  <a:schemeClr val="accent1"/>
                </a:solidFill>
              </a:defRPr>
            </a:lvl6pPr>
            <a:lvl7pPr lvl="6">
              <a:spcBef>
                <a:spcPts val="0"/>
              </a:spcBef>
              <a:buClr>
                <a:schemeClr val="accent1"/>
              </a:buClr>
              <a:buSzPct val="100000"/>
              <a:defRPr sz="5400">
                <a:solidFill>
                  <a:schemeClr val="accent1"/>
                </a:solidFill>
              </a:defRPr>
            </a:lvl7pPr>
            <a:lvl8pPr lvl="7">
              <a:spcBef>
                <a:spcPts val="0"/>
              </a:spcBef>
              <a:buClr>
                <a:schemeClr val="accent1"/>
              </a:buClr>
              <a:buSzPct val="100000"/>
              <a:defRPr sz="5400">
                <a:solidFill>
                  <a:schemeClr val="accent1"/>
                </a:solidFill>
              </a:defRPr>
            </a:lvl8pPr>
            <a:lvl9pPr lvl="8">
              <a:spcBef>
                <a:spcPts val="0"/>
              </a:spcBef>
              <a:buClr>
                <a:schemeClr val="accent1"/>
              </a:buClr>
              <a:buSzPct val="100000"/>
              <a:defRPr sz="5400">
                <a:solidFill>
                  <a:schemeClr val="accent1"/>
                </a:solidFill>
              </a:defRPr>
            </a:lvl9pPr>
          </a:lstStyle>
          <a:p>
            <a:endParaRPr/>
          </a:p>
        </p:txBody>
      </p:sp>
      <p:sp>
        <p:nvSpPr>
          <p:cNvPr id="38" name="Shape 3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2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686400" cy="0"/>
          </a:xfrm>
          <a:prstGeom prst="straightConnector1">
            <a:avLst/>
          </a:prstGeom>
          <a:noFill/>
          <a:ln w="19050" cap="flat" cmpd="sng">
            <a:solidFill>
              <a:schemeClr val="lt2"/>
            </a:solidFill>
            <a:prstDash val="solid"/>
            <a:round/>
            <a:headEnd type="none" w="med" len="med"/>
            <a:tailEnd type="none" w="med" len="med"/>
          </a:ln>
        </p:spPr>
      </p:cxnSp>
      <p:sp>
        <p:nvSpPr>
          <p:cNvPr id="42" name="Shape 42"/>
          <p:cNvSpPr txBox="1">
            <a:spLocks noGrp="1"/>
          </p:cNvSpPr>
          <p:nvPr>
            <p:ph type="title"/>
          </p:nvPr>
        </p:nvSpPr>
        <p:spPr>
          <a:xfrm>
            <a:off x="265500" y="1382350"/>
            <a:ext cx="4045200" cy="1333200"/>
          </a:xfrm>
          <a:prstGeom prst="rect">
            <a:avLst/>
          </a:prstGeom>
        </p:spPr>
        <p:txBody>
          <a:bodyPr lIns="91425" tIns="91425" rIns="91425" bIns="91425" anchor="b" anchorCtr="0"/>
          <a:lstStyle>
            <a:lvl1pPr lvl="0" algn="ctr">
              <a:spcBef>
                <a:spcPts val="0"/>
              </a:spcBef>
              <a:buClr>
                <a:schemeClr val="lt2"/>
              </a:buClr>
              <a:buSzPct val="100000"/>
              <a:defRPr sz="4200">
                <a:solidFill>
                  <a:schemeClr val="lt2"/>
                </a:solidFill>
              </a:defRPr>
            </a:lvl1pPr>
            <a:lvl2pPr lvl="1" algn="ctr">
              <a:spcBef>
                <a:spcPts val="0"/>
              </a:spcBef>
              <a:buClr>
                <a:schemeClr val="lt2"/>
              </a:buClr>
              <a:buSzPct val="100000"/>
              <a:defRPr sz="4200">
                <a:solidFill>
                  <a:schemeClr val="lt2"/>
                </a:solidFill>
              </a:defRPr>
            </a:lvl2pPr>
            <a:lvl3pPr lvl="2" algn="ctr">
              <a:spcBef>
                <a:spcPts val="0"/>
              </a:spcBef>
              <a:buClr>
                <a:schemeClr val="lt2"/>
              </a:buClr>
              <a:buSzPct val="100000"/>
              <a:defRPr sz="4200">
                <a:solidFill>
                  <a:schemeClr val="lt2"/>
                </a:solidFill>
              </a:defRPr>
            </a:lvl3pPr>
            <a:lvl4pPr lvl="3" algn="ctr">
              <a:spcBef>
                <a:spcPts val="0"/>
              </a:spcBef>
              <a:buClr>
                <a:schemeClr val="lt2"/>
              </a:buClr>
              <a:buSzPct val="100000"/>
              <a:defRPr sz="4200">
                <a:solidFill>
                  <a:schemeClr val="lt2"/>
                </a:solidFill>
              </a:defRPr>
            </a:lvl4pPr>
            <a:lvl5pPr lvl="4" algn="ctr">
              <a:spcBef>
                <a:spcPts val="0"/>
              </a:spcBef>
              <a:buClr>
                <a:schemeClr val="lt2"/>
              </a:buClr>
              <a:buSzPct val="100000"/>
              <a:defRPr sz="4200">
                <a:solidFill>
                  <a:schemeClr val="lt2"/>
                </a:solidFill>
              </a:defRPr>
            </a:lvl5pPr>
            <a:lvl6pPr lvl="5" algn="ctr">
              <a:spcBef>
                <a:spcPts val="0"/>
              </a:spcBef>
              <a:buClr>
                <a:schemeClr val="lt2"/>
              </a:buClr>
              <a:buSzPct val="100000"/>
              <a:defRPr sz="4200">
                <a:solidFill>
                  <a:schemeClr val="lt2"/>
                </a:solidFill>
              </a:defRPr>
            </a:lvl6pPr>
            <a:lvl7pPr lvl="6" algn="ctr">
              <a:spcBef>
                <a:spcPts val="0"/>
              </a:spcBef>
              <a:buClr>
                <a:schemeClr val="lt2"/>
              </a:buClr>
              <a:buSzPct val="100000"/>
              <a:defRPr sz="4200">
                <a:solidFill>
                  <a:schemeClr val="lt2"/>
                </a:solidFill>
              </a:defRPr>
            </a:lvl7pPr>
            <a:lvl8pPr lvl="7" algn="ctr">
              <a:spcBef>
                <a:spcPts val="0"/>
              </a:spcBef>
              <a:buClr>
                <a:schemeClr val="lt2"/>
              </a:buClr>
              <a:buSzPct val="100000"/>
              <a:defRPr sz="4200">
                <a:solidFill>
                  <a:schemeClr val="lt2"/>
                </a:solidFill>
              </a:defRPr>
            </a:lvl8pPr>
            <a:lvl9pPr lvl="8" algn="ctr">
              <a:spcBef>
                <a:spcPts val="0"/>
              </a:spcBef>
              <a:buClr>
                <a:schemeClr val="lt2"/>
              </a:buClr>
              <a:buSzPct val="100000"/>
              <a:defRPr sz="4200">
                <a:solidFill>
                  <a:schemeClr val="lt2"/>
                </a:solidFill>
              </a:defRPr>
            </a:lvl9pPr>
          </a:lstStyle>
          <a:p>
            <a:endParaRPr/>
          </a:p>
        </p:txBody>
      </p:sp>
      <p:sp>
        <p:nvSpPr>
          <p:cNvPr id="43" name="Shape 43"/>
          <p:cNvSpPr txBox="1">
            <a:spLocks noGrp="1"/>
          </p:cNvSpPr>
          <p:nvPr>
            <p:ph type="subTitle" idx="1"/>
          </p:nvPr>
        </p:nvSpPr>
        <p:spPr>
          <a:xfrm>
            <a:off x="265500" y="2769000"/>
            <a:ext cx="4045200" cy="1345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4" name="Shape 4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a:endParaRPr/>
          </a:p>
        </p:txBody>
      </p:sp>
      <p:sp>
        <p:nvSpPr>
          <p:cNvPr id="45" name="Shape 4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8" name="Shape 4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613200"/>
          </a:xfrm>
          <a:prstGeom prst="rect">
            <a:avLst/>
          </a:prstGeom>
          <a:noFill/>
          <a:ln>
            <a:noFill/>
          </a:ln>
        </p:spPr>
        <p:txBody>
          <a:bodyPr lIns="91425" tIns="91425" rIns="91425" bIns="91425" anchor="t" anchorCtr="0"/>
          <a:lstStyle>
            <a:lvl1pPr lv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1pPr>
            <a:lvl2pPr lvl="1">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2pPr>
            <a:lvl3pPr lvl="2">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3pPr>
            <a:lvl4pPr lvl="3">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4pPr>
            <a:lvl5pPr lvl="4">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5pPr>
            <a:lvl6pPr lvl="5">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6pPr>
            <a:lvl7pPr lvl="6">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7pPr>
            <a:lvl8pPr lvl="7">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8pPr>
            <a:lvl9pPr lvl="8">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Shape 7"/>
          <p:cNvSpPr txBox="1">
            <a:spLocks noGrp="1"/>
          </p:cNvSpPr>
          <p:nvPr>
            <p:ph type="body" idx="1"/>
          </p:nvPr>
        </p:nvSpPr>
        <p:spPr>
          <a:xfrm>
            <a:off x="311700" y="1171600"/>
            <a:ext cx="8520600" cy="3397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ld Standard TT"/>
              <a:defRPr sz="1800">
                <a:solidFill>
                  <a:schemeClr val="dk1"/>
                </a:solidFill>
                <a:latin typeface="Old Standard TT"/>
                <a:ea typeface="Old Standard TT"/>
                <a:cs typeface="Old Standard TT"/>
                <a:sym typeface="Old Standard TT"/>
              </a:defRPr>
            </a:lvl1pPr>
            <a:lvl2pPr lvl="1">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2pPr>
            <a:lvl3pPr lvl="2">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3pPr>
            <a:lvl4pPr lvl="3">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4pPr>
            <a:lvl5pPr lvl="4">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5pPr>
            <a:lvl6pPr lvl="5">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6pPr>
            <a:lvl7pPr lvl="6">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7pPr>
            <a:lvl8pPr lvl="7">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8pPr>
            <a:lvl9pPr lvl="8">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Old Standard TT"/>
                <a:ea typeface="Old Standard TT"/>
                <a:cs typeface="Old Standard TT"/>
                <a:sym typeface="Old Standard TT"/>
              </a:rPr>
              <a:t>‹#›</a:t>
            </a:fld>
            <a:endParaRPr lang="en" sz="1000">
              <a:solidFill>
                <a:schemeClr val="dk1"/>
              </a:solidFill>
              <a:latin typeface="Old Standard TT"/>
              <a:ea typeface="Old Standard TT"/>
              <a:cs typeface="Old Standard TT"/>
              <a:sym typeface="Old Standard TT"/>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21.jpg"/><Relationship Id="rId4" Type="http://schemas.openxmlformats.org/officeDocument/2006/relationships/image" Target="../media/image20.jpg"/></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3.jpg"/></Relationships>
</file>

<file path=ppt/slides/_rels/slide1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xml"/><Relationship Id="rId5" Type="http://schemas.openxmlformats.org/officeDocument/2006/relationships/image" Target="../media/image29.png"/><Relationship Id="rId4" Type="http://schemas.openxmlformats.org/officeDocument/2006/relationships/image" Target="../media/image28.gif"/></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31.jp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6.jpg"/><Relationship Id="rId4" Type="http://schemas.openxmlformats.org/officeDocument/2006/relationships/image" Target="../media/image5.gif"/></Relationships>
</file>

<file path=ppt/slides/_rels/slide20.xml.rels><?xml version="1.0" encoding="UTF-8" standalone="yes"?>
<Relationships xmlns="http://schemas.openxmlformats.org/package/2006/relationships"><Relationship Id="rId8" Type="http://schemas.openxmlformats.org/officeDocument/2006/relationships/hyperlink" Target="https://jbioleng.biomedcentral.com/articles/10.1186/1754-1611-3-11" TargetMode="External"/><Relationship Id="rId13" Type="http://schemas.openxmlformats.org/officeDocument/2006/relationships/hyperlink" Target="http://images.slideplayer.com/22/6368181/slides/slide_5.jpg" TargetMode="External"/><Relationship Id="rId3" Type="http://schemas.openxmlformats.org/officeDocument/2006/relationships/hyperlink" Target="http://www.pnas.org/content/97/4/1328/F1.large.jpg" TargetMode="External"/><Relationship Id="rId7" Type="http://schemas.openxmlformats.org/officeDocument/2006/relationships/hyperlink" Target="http://333oee3bik6e1t8q4y139009mcg.wpengine.netdna-cdn.com/wp-content/uploads/2014/05/hpyloripic11.png" TargetMode="External"/><Relationship Id="rId12" Type="http://schemas.openxmlformats.org/officeDocument/2006/relationships/hyperlink" Target="http://www.tsienlab.ucsd.edu/Images/General/IMAGE%20-%20Molecule%20-%20GFP%20+%20FlAsH%20-%2002.gif"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hyperlink" Target="http://cache1.asset-cache.net/gc/184894666-bacterial-computing-conceptual-artwork-gettyimages.jpg?v=1&amp;c=IWSAsset&amp;k=2&amp;d=TkiXQJku1xbSNsEneOujEllTkNYDmVAJS%2B6/XvW8BKMjMN5Wl7mQ/zIj2Z%2BTc4Lx2pMx5qXS/ZNcUJb4XFSsXQ%3D%3D" TargetMode="External"/><Relationship Id="rId11" Type="http://schemas.openxmlformats.org/officeDocument/2006/relationships/hyperlink" Target="https://upload.wikimedia.org/wikipedia/commons/thumb/e/e1/AI-2.png/250px-AI-2.png" TargetMode="External"/><Relationship Id="rId5" Type="http://schemas.openxmlformats.org/officeDocument/2006/relationships/hyperlink" Target="http://news.mit.edu/sites/mit.edu.newsoffice/files/images/2016/MIT-Program-Bacteria_0.jpg" TargetMode="External"/><Relationship Id="rId10" Type="http://schemas.openxmlformats.org/officeDocument/2006/relationships/hyperlink" Target="http://www.austincc.edu/microbio/2704t/hp1_files/image001.gif" TargetMode="External"/><Relationship Id="rId4" Type="http://schemas.openxmlformats.org/officeDocument/2006/relationships/hyperlink" Target="http://www3.cs.stonybrook.edu/~skiena/combinatorica/animations/anim/ham.gif" TargetMode="External"/><Relationship Id="rId9" Type="http://schemas.openxmlformats.org/officeDocument/2006/relationships/hyperlink" Target="https://userscontent2.emaze.com/images/fbbebda7-163e-4f7d-94e5-3848cff5c389/3591a3a5-3baf-4a03-b530-e218d1261988image3.jp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512700" y="1893300"/>
            <a:ext cx="8118600" cy="1522800"/>
          </a:xfrm>
          <a:prstGeom prst="rect">
            <a:avLst/>
          </a:prstGeom>
        </p:spPr>
        <p:txBody>
          <a:bodyPr lIns="91425" tIns="91425" rIns="91425" bIns="91425" anchor="b" anchorCtr="0">
            <a:noAutofit/>
          </a:bodyPr>
          <a:lstStyle/>
          <a:p>
            <a:pPr lvl="0">
              <a:spcBef>
                <a:spcPts val="0"/>
              </a:spcBef>
              <a:buNone/>
            </a:pPr>
            <a:r>
              <a:rPr lang="en"/>
              <a:t>Bacterial Computing </a:t>
            </a:r>
          </a:p>
        </p:txBody>
      </p:sp>
      <p:sp>
        <p:nvSpPr>
          <p:cNvPr id="60" name="Shape 60"/>
          <p:cNvSpPr txBox="1">
            <a:spLocks noGrp="1"/>
          </p:cNvSpPr>
          <p:nvPr>
            <p:ph type="subTitle" idx="1"/>
          </p:nvPr>
        </p:nvSpPr>
        <p:spPr>
          <a:xfrm>
            <a:off x="512700" y="3840639"/>
            <a:ext cx="8118600" cy="787500"/>
          </a:xfrm>
          <a:prstGeom prst="rect">
            <a:avLst/>
          </a:prstGeom>
        </p:spPr>
        <p:txBody>
          <a:bodyPr lIns="91425" tIns="91425" rIns="91425" bIns="91425" anchor="t" anchorCtr="0">
            <a:noAutofit/>
          </a:bodyPr>
          <a:lstStyle/>
          <a:p>
            <a:pPr lvl="0">
              <a:spcBef>
                <a:spcPts val="0"/>
              </a:spcBef>
              <a:buNone/>
            </a:pPr>
            <a:r>
              <a:rPr lang="en"/>
              <a:t>Daniel Cui &amp; Eileen Liang</a:t>
            </a:r>
          </a:p>
        </p:txBody>
      </p:sp>
      <p:pic>
        <p:nvPicPr>
          <p:cNvPr id="61" name="Shape 61" descr="168835214.jpg"/>
          <p:cNvPicPr preferRelativeResize="0"/>
          <p:nvPr/>
        </p:nvPicPr>
        <p:blipFill>
          <a:blip r:embed="rId3">
            <a:alphaModFix/>
          </a:blip>
          <a:stretch>
            <a:fillRect/>
          </a:stretch>
        </p:blipFill>
        <p:spPr>
          <a:xfrm>
            <a:off x="6828475" y="25550"/>
            <a:ext cx="2256124" cy="1636174"/>
          </a:xfrm>
          <a:prstGeom prst="rect">
            <a:avLst/>
          </a:prstGeom>
          <a:noFill/>
          <a:ln w="38100" cap="flat" cmpd="sng">
            <a:solidFill>
              <a:srgbClr val="4A86E8"/>
            </a:solidFill>
            <a:prstDash val="solid"/>
            <a:round/>
            <a:headEnd type="none" w="med" len="med"/>
            <a:tailEnd type="none" w="med" len="med"/>
          </a:ln>
        </p:spPr>
      </p:pic>
      <p:pic>
        <p:nvPicPr>
          <p:cNvPr id="62" name="Shape 62" descr="bacteria-computer-crossection.jpg"/>
          <p:cNvPicPr preferRelativeResize="0"/>
          <p:nvPr/>
        </p:nvPicPr>
        <p:blipFill>
          <a:blip r:embed="rId4">
            <a:alphaModFix/>
          </a:blip>
          <a:stretch>
            <a:fillRect/>
          </a:stretch>
        </p:blipFill>
        <p:spPr>
          <a:xfrm>
            <a:off x="5544849" y="1719425"/>
            <a:ext cx="3599149" cy="3364675"/>
          </a:xfrm>
          <a:prstGeom prst="rect">
            <a:avLst/>
          </a:prstGeom>
          <a:noFill/>
          <a:ln w="38100" cap="flat" cmpd="sng">
            <a:solidFill>
              <a:srgbClr val="4A86E8"/>
            </a:solidFill>
            <a:prstDash val="solid"/>
            <a:round/>
            <a:headEnd type="none" w="med" len="med"/>
            <a:tailEnd type="none" w="med" len="med"/>
          </a:ln>
        </p:spPr>
      </p:pic>
      <p:pic>
        <p:nvPicPr>
          <p:cNvPr id="63" name="Shape 63" descr="MIT-Program-Bacteria_0.jpg"/>
          <p:cNvPicPr preferRelativeResize="0"/>
          <p:nvPr/>
        </p:nvPicPr>
        <p:blipFill>
          <a:blip r:embed="rId5">
            <a:alphaModFix/>
          </a:blip>
          <a:stretch>
            <a:fillRect/>
          </a:stretch>
        </p:blipFill>
        <p:spPr>
          <a:xfrm>
            <a:off x="55425" y="25550"/>
            <a:ext cx="2584323" cy="1636175"/>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Expression Cassettes </a:t>
            </a:r>
          </a:p>
        </p:txBody>
      </p:sp>
      <p:sp>
        <p:nvSpPr>
          <p:cNvPr id="129" name="Shape 12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Contain all three DNA edges</a:t>
            </a:r>
          </a:p>
          <a:p>
            <a:pPr marL="457200" lvl="0" indent="-228600" rtl="0">
              <a:spcBef>
                <a:spcPts val="0"/>
              </a:spcBef>
              <a:buChar char="-"/>
            </a:pPr>
            <a:r>
              <a:rPr lang="en">
                <a:solidFill>
                  <a:srgbClr val="222222"/>
                </a:solidFill>
                <a:latin typeface="Garamond"/>
                <a:ea typeface="Garamond"/>
                <a:cs typeface="Garamond"/>
                <a:sym typeface="Garamond"/>
              </a:rPr>
              <a:t>Designed expression cassette to contain all three DNA edges (no recombination yet)</a:t>
            </a:r>
          </a:p>
          <a:p>
            <a:pPr marL="457200" lvl="0" indent="-228600" rtl="0">
              <a:spcBef>
                <a:spcPts val="0"/>
              </a:spcBef>
              <a:spcAft>
                <a:spcPts val="0"/>
              </a:spcAft>
              <a:buClr>
                <a:srgbClr val="222222"/>
              </a:buClr>
              <a:buFont typeface="Garamond"/>
              <a:buChar char="-"/>
            </a:pPr>
            <a:r>
              <a:rPr lang="en">
                <a:solidFill>
                  <a:srgbClr val="222222"/>
                </a:solidFill>
                <a:latin typeface="Garamond"/>
                <a:ea typeface="Garamond"/>
                <a:cs typeface="Garamond"/>
                <a:sym typeface="Garamond"/>
              </a:rPr>
              <a:t>Ensure solutions begin at RFP node : cassette starts with bacteriophage T7 RNA polymerase promoter, RBS, and a 5 RFP prior to first hixC site </a:t>
            </a:r>
            <a:r>
              <a:rPr lang="en"/>
              <a:t> </a:t>
            </a:r>
          </a:p>
        </p:txBody>
      </p:sp>
      <p:cxnSp>
        <p:nvCxnSpPr>
          <p:cNvPr id="130" name="Shape 130"/>
          <p:cNvCxnSpPr/>
          <p:nvPr/>
        </p:nvCxnSpPr>
        <p:spPr>
          <a:xfrm rot="10800000" flipH="1">
            <a:off x="-9500" y="3521250"/>
            <a:ext cx="8480700" cy="19200"/>
          </a:xfrm>
          <a:prstGeom prst="straightConnector1">
            <a:avLst/>
          </a:prstGeom>
          <a:noFill/>
          <a:ln w="38100" cap="flat" cmpd="sng">
            <a:solidFill>
              <a:schemeClr val="dk2"/>
            </a:solidFill>
            <a:prstDash val="solid"/>
            <a:round/>
            <a:headEnd type="diamond" w="lg" len="lg"/>
            <a:tailEnd type="none" w="lg" len="lg"/>
          </a:ln>
        </p:spPr>
      </p:cxnSp>
      <p:sp>
        <p:nvSpPr>
          <p:cNvPr id="131" name="Shape 131"/>
          <p:cNvSpPr/>
          <p:nvPr/>
        </p:nvSpPr>
        <p:spPr>
          <a:xfrm>
            <a:off x="3313350" y="3193350"/>
            <a:ext cx="1169400" cy="675000"/>
          </a:xfrm>
          <a:prstGeom prst="ellipse">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132" name="Shape 132" descr="300px-T7-RNA-polymerase.png"/>
          <p:cNvPicPr preferRelativeResize="0"/>
          <p:nvPr/>
        </p:nvPicPr>
        <p:blipFill>
          <a:blip r:embed="rId3">
            <a:alphaModFix/>
          </a:blip>
          <a:stretch>
            <a:fillRect/>
          </a:stretch>
        </p:blipFill>
        <p:spPr>
          <a:xfrm>
            <a:off x="237825" y="2817900"/>
            <a:ext cx="2120900" cy="1470500"/>
          </a:xfrm>
          <a:prstGeom prst="rect">
            <a:avLst/>
          </a:prstGeom>
          <a:noFill/>
          <a:ln w="38100" cap="flat" cmpd="sng">
            <a:solidFill>
              <a:srgbClr val="4A86E8"/>
            </a:solidFill>
            <a:prstDash val="solid"/>
            <a:round/>
            <a:headEnd type="none" w="med" len="med"/>
            <a:tailEnd type="none" w="med" len="med"/>
          </a:ln>
        </p:spPr>
      </p:pic>
      <p:sp>
        <p:nvSpPr>
          <p:cNvPr id="133" name="Shape 133"/>
          <p:cNvSpPr txBox="1"/>
          <p:nvPr/>
        </p:nvSpPr>
        <p:spPr>
          <a:xfrm>
            <a:off x="3527250" y="3334350"/>
            <a:ext cx="741600" cy="613200"/>
          </a:xfrm>
          <a:prstGeom prst="rect">
            <a:avLst/>
          </a:prstGeom>
          <a:noFill/>
          <a:ln>
            <a:noFill/>
          </a:ln>
        </p:spPr>
        <p:txBody>
          <a:bodyPr lIns="91425" tIns="91425" rIns="91425" bIns="91425" anchor="t" anchorCtr="0">
            <a:noAutofit/>
          </a:bodyPr>
          <a:lstStyle/>
          <a:p>
            <a:pPr lvl="0">
              <a:spcBef>
                <a:spcPts val="0"/>
              </a:spcBef>
              <a:buNone/>
            </a:pPr>
            <a:r>
              <a:rPr lang="en"/>
              <a:t>RBS</a:t>
            </a:r>
          </a:p>
        </p:txBody>
      </p:sp>
      <p:sp>
        <p:nvSpPr>
          <p:cNvPr id="134" name="Shape 134"/>
          <p:cNvSpPr/>
          <p:nvPr/>
        </p:nvSpPr>
        <p:spPr>
          <a:xfrm>
            <a:off x="5618875" y="3248912"/>
            <a:ext cx="912709" cy="608473"/>
          </a:xfrm>
          <a:prstGeom prst="flowChartOnlineStorage">
            <a:avLst/>
          </a:prstGeom>
          <a:solidFill>
            <a:srgbClr val="FF0000"/>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5" name="Shape 135"/>
          <p:cNvSpPr txBox="1"/>
          <p:nvPr/>
        </p:nvSpPr>
        <p:spPr>
          <a:xfrm>
            <a:off x="5704425" y="3334350"/>
            <a:ext cx="741600" cy="613200"/>
          </a:xfrm>
          <a:prstGeom prst="rect">
            <a:avLst/>
          </a:prstGeom>
          <a:noFill/>
          <a:ln>
            <a:noFill/>
          </a:ln>
        </p:spPr>
        <p:txBody>
          <a:bodyPr lIns="91425" tIns="91425" rIns="91425" bIns="91425" anchor="t" anchorCtr="0">
            <a:noAutofit/>
          </a:bodyPr>
          <a:lstStyle/>
          <a:p>
            <a:pPr lvl="0">
              <a:spcBef>
                <a:spcPts val="0"/>
              </a:spcBef>
              <a:buNone/>
            </a:pPr>
            <a:r>
              <a:rPr lang="en"/>
              <a:t>5 RFP</a:t>
            </a:r>
          </a:p>
        </p:txBody>
      </p:sp>
      <p:sp>
        <p:nvSpPr>
          <p:cNvPr id="136" name="Shape 136"/>
          <p:cNvSpPr/>
          <p:nvPr/>
        </p:nvSpPr>
        <p:spPr>
          <a:xfrm>
            <a:off x="7254150" y="3193350"/>
            <a:ext cx="693900" cy="613200"/>
          </a:xfrm>
          <a:prstGeom prst="triangle">
            <a:avLst>
              <a:gd name="adj" fmla="val 50000"/>
            </a:avLst>
          </a:prstGeom>
          <a:solidFill>
            <a:srgbClr val="999999"/>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37" name="Shape 137"/>
          <p:cNvSpPr txBox="1"/>
          <p:nvPr/>
        </p:nvSpPr>
        <p:spPr>
          <a:xfrm>
            <a:off x="7344450" y="3400900"/>
            <a:ext cx="912600" cy="613200"/>
          </a:xfrm>
          <a:prstGeom prst="rect">
            <a:avLst/>
          </a:prstGeom>
          <a:noFill/>
          <a:ln>
            <a:noFill/>
          </a:ln>
        </p:spPr>
        <p:txBody>
          <a:bodyPr lIns="91425" tIns="91425" rIns="91425" bIns="91425" anchor="t" anchorCtr="0">
            <a:noAutofit/>
          </a:bodyPr>
          <a:lstStyle/>
          <a:p>
            <a:pPr lvl="0">
              <a:spcBef>
                <a:spcPts val="0"/>
              </a:spcBef>
              <a:buNone/>
            </a:pPr>
            <a:r>
              <a:rPr lang="en"/>
              <a:t>hixC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DNA Constructs Used in Experiment </a:t>
            </a:r>
          </a:p>
        </p:txBody>
      </p:sp>
      <p:sp>
        <p:nvSpPr>
          <p:cNvPr id="143" name="Shape 143"/>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150000"/>
              </a:lnSpc>
              <a:spcBef>
                <a:spcPts val="0"/>
              </a:spcBef>
              <a:buChar char="➢"/>
            </a:pPr>
            <a:r>
              <a:rPr lang="en"/>
              <a:t>ABC and ABC’ (backwards edge C): two solutions and both expected to fluoresce yellow because RFP and GFP genes are both intact</a:t>
            </a:r>
          </a:p>
          <a:p>
            <a:pPr marL="457200" lvl="0" indent="-228600" rtl="0">
              <a:lnSpc>
                <a:spcPct val="150000"/>
              </a:lnSpc>
              <a:spcBef>
                <a:spcPts val="0"/>
              </a:spcBef>
              <a:buChar char="➢"/>
            </a:pPr>
            <a:r>
              <a:rPr lang="en"/>
              <a:t>ACB and BAC</a:t>
            </a:r>
          </a:p>
          <a:p>
            <a:pPr marL="914400" lvl="1" indent="-228600" rtl="0">
              <a:lnSpc>
                <a:spcPct val="150000"/>
              </a:lnSpc>
              <a:spcBef>
                <a:spcPts val="0"/>
              </a:spcBef>
              <a:buChar char="➢"/>
            </a:pPr>
            <a:r>
              <a:rPr lang="en"/>
              <a:t>ACB: RFP intact but GFP is not which makes it fluoresce red</a:t>
            </a:r>
          </a:p>
          <a:p>
            <a:pPr marL="914400" lvl="1" indent="-228600">
              <a:lnSpc>
                <a:spcPct val="150000"/>
              </a:lnSpc>
              <a:spcBef>
                <a:spcPts val="0"/>
              </a:spcBef>
              <a:buChar char="➢"/>
            </a:pPr>
            <a:r>
              <a:rPr lang="en"/>
              <a:t>BAC: both genes are not intact which makes it not fluoresce </a:t>
            </a:r>
          </a:p>
        </p:txBody>
      </p:sp>
      <p:pic>
        <p:nvPicPr>
          <p:cNvPr id="144" name="Shape 144" descr="13036_2009_Article_37_Fig4_HTML.jpg"/>
          <p:cNvPicPr preferRelativeResize="0"/>
          <p:nvPr/>
        </p:nvPicPr>
        <p:blipFill>
          <a:blip r:embed="rId3">
            <a:alphaModFix/>
          </a:blip>
          <a:stretch>
            <a:fillRect/>
          </a:stretch>
        </p:blipFill>
        <p:spPr>
          <a:xfrm>
            <a:off x="2186700" y="3100175"/>
            <a:ext cx="4485049" cy="1904575"/>
          </a:xfrm>
          <a:prstGeom prst="rect">
            <a:avLst/>
          </a:prstGeom>
          <a:noFill/>
          <a:ln w="50800" cap="flat" cmpd="sng">
            <a:solidFill>
              <a:srgbClr val="4A86E8"/>
            </a:solidFill>
            <a:prstDash val="solid"/>
            <a:miter/>
            <a:headEnd type="none" w="med" len="med"/>
            <a:tailEnd type="none" w="med" len="me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Bacterial Cotransformation </a:t>
            </a:r>
          </a:p>
        </p:txBody>
      </p:sp>
      <p:sp>
        <p:nvSpPr>
          <p:cNvPr id="150" name="Shape 15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Helped produce random ordering of edges in directed graph</a:t>
            </a:r>
          </a:p>
          <a:p>
            <a:pPr marL="457200" lvl="0" indent="-228600" rtl="0">
              <a:spcBef>
                <a:spcPts val="0"/>
              </a:spcBef>
              <a:buChar char="➢"/>
            </a:pPr>
            <a:r>
              <a:rPr lang="en"/>
              <a:t>Co transformation: 1. Plasmid conferring ampicillin resistance and containing one of three constructs &amp; 2. </a:t>
            </a:r>
            <a:r>
              <a:rPr lang="en">
                <a:solidFill>
                  <a:srgbClr val="333333"/>
                </a:solidFill>
              </a:rPr>
              <a:t>Plasmid encoding tetracycline resistance with a Hin recombinase expression cassette</a:t>
            </a:r>
          </a:p>
          <a:p>
            <a:pPr marL="457200" lvl="0" indent="-228600" rtl="0">
              <a:spcBef>
                <a:spcPts val="0"/>
              </a:spcBef>
              <a:buClr>
                <a:srgbClr val="333333"/>
              </a:buClr>
              <a:buChar char="➢"/>
            </a:pPr>
            <a:r>
              <a:rPr lang="en">
                <a:solidFill>
                  <a:srgbClr val="333333"/>
                </a:solidFill>
              </a:rPr>
              <a:t>Resulting co transformed colonies: grown for isolation of plasmids containing Hin-exposed HPP constructs, and isolated plasmids go through 2nd round of transformation into bacteria that expressed bacteriophage T7 RNA polymerase </a:t>
            </a:r>
          </a:p>
        </p:txBody>
      </p:sp>
      <p:pic>
        <p:nvPicPr>
          <p:cNvPr id="151" name="Shape 151" descr="2000px-Ampicillin_Structural_Formulae_V.1.svg.png"/>
          <p:cNvPicPr preferRelativeResize="0"/>
          <p:nvPr/>
        </p:nvPicPr>
        <p:blipFill>
          <a:blip r:embed="rId3">
            <a:alphaModFix/>
          </a:blip>
          <a:stretch>
            <a:fillRect/>
          </a:stretch>
        </p:blipFill>
        <p:spPr>
          <a:xfrm>
            <a:off x="709150" y="3465751"/>
            <a:ext cx="2975350" cy="1579900"/>
          </a:xfrm>
          <a:prstGeom prst="rect">
            <a:avLst/>
          </a:prstGeom>
          <a:noFill/>
          <a:ln>
            <a:noFill/>
          </a:ln>
        </p:spPr>
      </p:pic>
      <p:pic>
        <p:nvPicPr>
          <p:cNvPr id="152" name="Shape 152" descr="800px-Tetracycline_structure.svg.png"/>
          <p:cNvPicPr preferRelativeResize="0"/>
          <p:nvPr/>
        </p:nvPicPr>
        <p:blipFill>
          <a:blip r:embed="rId4">
            <a:alphaModFix/>
          </a:blip>
          <a:stretch>
            <a:fillRect/>
          </a:stretch>
        </p:blipFill>
        <p:spPr>
          <a:xfrm>
            <a:off x="4741975" y="3410349"/>
            <a:ext cx="3016488" cy="15799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Results </a:t>
            </a:r>
          </a:p>
        </p:txBody>
      </p:sp>
      <p:sp>
        <p:nvSpPr>
          <p:cNvPr id="158" name="Shape 15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Before recombination: three constructs which consist of ABC (yellow), ACB (red), and BAC (no fluorescence) </a:t>
            </a:r>
          </a:p>
          <a:p>
            <a:pPr marL="457200" lvl="0" indent="-228600" rtl="0">
              <a:spcBef>
                <a:spcPts val="0"/>
              </a:spcBef>
              <a:buChar char="➢"/>
            </a:pPr>
            <a:r>
              <a:rPr lang="en"/>
              <a:t>Recombination: produced random orderings of edges in directed graph using each starting construct </a:t>
            </a:r>
          </a:p>
        </p:txBody>
      </p:sp>
      <p:pic>
        <p:nvPicPr>
          <p:cNvPr id="159" name="Shape 159" descr="13036_2009_Article_37_Fig5_HTML.jpg"/>
          <p:cNvPicPr preferRelativeResize="0"/>
          <p:nvPr/>
        </p:nvPicPr>
        <p:blipFill>
          <a:blip r:embed="rId3">
            <a:alphaModFix/>
          </a:blip>
          <a:stretch>
            <a:fillRect/>
          </a:stretch>
        </p:blipFill>
        <p:spPr>
          <a:xfrm>
            <a:off x="6572575" y="2357175"/>
            <a:ext cx="2381500" cy="2641024"/>
          </a:xfrm>
          <a:prstGeom prst="rect">
            <a:avLst/>
          </a:prstGeom>
          <a:noFill/>
          <a:ln w="38100" cap="flat" cmpd="sng">
            <a:solidFill>
              <a:srgbClr val="4A86E8"/>
            </a:solidFill>
            <a:prstDash val="solid"/>
            <a:round/>
            <a:headEnd type="none" w="med" len="med"/>
            <a:tailEnd type="none" w="med" len="med"/>
          </a:ln>
        </p:spPr>
      </p:pic>
      <p:pic>
        <p:nvPicPr>
          <p:cNvPr id="160" name="Shape 160" descr="13036_2009_Article_37_Fig6_HTML.jpg"/>
          <p:cNvPicPr preferRelativeResize="0"/>
          <p:nvPr/>
        </p:nvPicPr>
        <p:blipFill>
          <a:blip r:embed="rId4">
            <a:alphaModFix/>
          </a:blip>
          <a:stretch>
            <a:fillRect/>
          </a:stretch>
        </p:blipFill>
        <p:spPr>
          <a:xfrm>
            <a:off x="100675" y="2541875"/>
            <a:ext cx="3490400" cy="2456324"/>
          </a:xfrm>
          <a:prstGeom prst="rect">
            <a:avLst/>
          </a:prstGeom>
          <a:noFill/>
          <a:ln w="38100" cap="flat" cmpd="sng">
            <a:solidFill>
              <a:srgbClr val="4A86E8"/>
            </a:solidFill>
            <a:prstDash val="solid"/>
            <a:round/>
            <a:headEnd type="none" w="med" len="med"/>
            <a:tailEnd type="none" w="med" len="med"/>
          </a:ln>
        </p:spPr>
      </p:pic>
      <p:pic>
        <p:nvPicPr>
          <p:cNvPr id="161" name="Shape 161" descr="slide_5.jpg"/>
          <p:cNvPicPr preferRelativeResize="0"/>
          <p:nvPr/>
        </p:nvPicPr>
        <p:blipFill>
          <a:blip r:embed="rId5">
            <a:alphaModFix/>
          </a:blip>
          <a:stretch>
            <a:fillRect/>
          </a:stretch>
        </p:blipFill>
        <p:spPr>
          <a:xfrm>
            <a:off x="3689475" y="2357175"/>
            <a:ext cx="2784674" cy="2641024"/>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Shape 166"/>
          <p:cNvSpPr txBox="1">
            <a:spLocks noGrp="1"/>
          </p:cNvSpPr>
          <p:nvPr>
            <p:ph type="title"/>
          </p:nvPr>
        </p:nvSpPr>
        <p:spPr>
          <a:xfrm>
            <a:off x="311700" y="435825"/>
            <a:ext cx="8520600" cy="613200"/>
          </a:xfrm>
          <a:prstGeom prst="rect">
            <a:avLst/>
          </a:prstGeom>
        </p:spPr>
        <p:txBody>
          <a:bodyPr lIns="91425" tIns="91425" rIns="91425" bIns="91425" anchor="t" anchorCtr="0">
            <a:noAutofit/>
          </a:bodyPr>
          <a:lstStyle/>
          <a:p>
            <a:pPr lvl="0">
              <a:spcBef>
                <a:spcPts val="0"/>
              </a:spcBef>
              <a:buNone/>
            </a:pPr>
            <a:r>
              <a:rPr lang="en" b="1"/>
              <a:t>Design </a:t>
            </a:r>
          </a:p>
        </p:txBody>
      </p:sp>
      <p:sp>
        <p:nvSpPr>
          <p:cNvPr id="167" name="Shape 167"/>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Use </a:t>
            </a:r>
            <a:r>
              <a:rPr lang="en" i="1"/>
              <a:t>Bacteroides thetaiotaomicron</a:t>
            </a:r>
            <a:r>
              <a:rPr lang="en"/>
              <a:t> to diagnose stomach cancer </a:t>
            </a:r>
          </a:p>
          <a:p>
            <a:pPr marL="457200" lvl="0" indent="-228600" rtl="0">
              <a:lnSpc>
                <a:spcPct val="200000"/>
              </a:lnSpc>
              <a:spcBef>
                <a:spcPts val="0"/>
              </a:spcBef>
              <a:buChar char="➢"/>
            </a:pPr>
            <a:r>
              <a:rPr lang="en"/>
              <a:t>Bacterial computing: enable bacteria to sense the presence of abnormal growth of stomach cells </a:t>
            </a:r>
          </a:p>
          <a:p>
            <a:pPr marL="457200" lvl="0" indent="-228600" rtl="0">
              <a:lnSpc>
                <a:spcPct val="200000"/>
              </a:lnSpc>
              <a:spcBef>
                <a:spcPts val="0"/>
              </a:spcBef>
              <a:buChar char="➢"/>
            </a:pPr>
            <a:r>
              <a:rPr lang="en"/>
              <a:t>Will fluoresce green in solid waste that has been excreted by the body to notify the patient  </a:t>
            </a:r>
          </a:p>
        </p:txBody>
      </p:sp>
      <p:pic>
        <p:nvPicPr>
          <p:cNvPr id="168" name="Shape 168" descr="image.jpg"/>
          <p:cNvPicPr preferRelativeResize="0"/>
          <p:nvPr/>
        </p:nvPicPr>
        <p:blipFill>
          <a:blip r:embed="rId3">
            <a:alphaModFix/>
          </a:blip>
          <a:stretch>
            <a:fillRect/>
          </a:stretch>
        </p:blipFill>
        <p:spPr>
          <a:xfrm rot="5400000">
            <a:off x="7200550" y="-129774"/>
            <a:ext cx="1707450" cy="2063199"/>
          </a:xfrm>
          <a:prstGeom prst="rect">
            <a:avLst/>
          </a:prstGeom>
          <a:noFill/>
          <a:ln w="38100" cap="flat" cmpd="sng">
            <a:solidFill>
              <a:srgbClr val="4A86E8"/>
            </a:solidFill>
            <a:prstDash val="solid"/>
            <a:round/>
            <a:headEnd type="none" w="med" len="med"/>
            <a:tailEnd type="none" w="med" len="med"/>
          </a:ln>
        </p:spPr>
      </p:pic>
      <p:pic>
        <p:nvPicPr>
          <p:cNvPr id="169" name="Shape 169" descr="cancer-1WEB.jpg"/>
          <p:cNvPicPr preferRelativeResize="0"/>
          <p:nvPr/>
        </p:nvPicPr>
        <p:blipFill>
          <a:blip r:embed="rId4">
            <a:alphaModFix/>
          </a:blip>
          <a:stretch>
            <a:fillRect/>
          </a:stretch>
        </p:blipFill>
        <p:spPr>
          <a:xfrm>
            <a:off x="6746587" y="3250875"/>
            <a:ext cx="2339275" cy="1757049"/>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What is Stomach Cancer?</a:t>
            </a:r>
            <a:r>
              <a:rPr lang="en"/>
              <a:t> </a:t>
            </a:r>
          </a:p>
        </p:txBody>
      </p:sp>
      <p:sp>
        <p:nvSpPr>
          <p:cNvPr id="175" name="Shape 17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Is a type of cancer that originates in the mucus-producing cells on inside lining of the stomach (adenocarcinoma)</a:t>
            </a:r>
          </a:p>
          <a:p>
            <a:pPr marL="457200" lvl="0" indent="-228600">
              <a:lnSpc>
                <a:spcPct val="200000"/>
              </a:lnSpc>
              <a:spcBef>
                <a:spcPts val="0"/>
              </a:spcBef>
              <a:buChar char="➢"/>
            </a:pPr>
            <a:r>
              <a:rPr lang="en"/>
              <a:t>Begins when cell receives a mutation in its DNA and starts to divide at a rapid rate, enabling it to form a tumor and to eventually metastasize </a:t>
            </a:r>
          </a:p>
        </p:txBody>
      </p:sp>
      <p:pic>
        <p:nvPicPr>
          <p:cNvPr id="176" name="Shape 176" descr="site-stomach-200.jpg"/>
          <p:cNvPicPr preferRelativeResize="0"/>
          <p:nvPr/>
        </p:nvPicPr>
        <p:blipFill>
          <a:blip r:embed="rId3">
            <a:alphaModFix/>
          </a:blip>
          <a:stretch>
            <a:fillRect/>
          </a:stretch>
        </p:blipFill>
        <p:spPr>
          <a:xfrm>
            <a:off x="3768025" y="3207125"/>
            <a:ext cx="1607950" cy="1788924"/>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i="1"/>
              <a:t>Helicobacter pylori</a:t>
            </a:r>
          </a:p>
        </p:txBody>
      </p:sp>
      <p:sp>
        <p:nvSpPr>
          <p:cNvPr id="182" name="Shape 18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Bacterium that lives in the mucus lining of the stomach and converts urea to ammonia → acids from the stomach enters the lining and causes ulcers</a:t>
            </a:r>
          </a:p>
          <a:p>
            <a:pPr marL="457200" lvl="0" indent="-228600" rtl="0">
              <a:lnSpc>
                <a:spcPct val="200000"/>
              </a:lnSpc>
              <a:spcBef>
                <a:spcPts val="0"/>
              </a:spcBef>
              <a:buChar char="➢"/>
            </a:pPr>
            <a:r>
              <a:rPr lang="en"/>
              <a:t>Commonly linked with non-cardia gastric cancer </a:t>
            </a:r>
          </a:p>
          <a:p>
            <a:pPr marL="914400" lvl="1" indent="-228600">
              <a:lnSpc>
                <a:spcPct val="200000"/>
              </a:lnSpc>
              <a:spcBef>
                <a:spcPts val="0"/>
              </a:spcBef>
              <a:buChar char="○"/>
            </a:pPr>
            <a:r>
              <a:rPr lang="en"/>
              <a:t>Those with H. pylori infections are 8 times more likely to develop non-cardia stomach cancer </a:t>
            </a:r>
          </a:p>
        </p:txBody>
      </p:sp>
      <p:pic>
        <p:nvPicPr>
          <p:cNvPr id="183" name="Shape 183" descr="hpyloripic11.png"/>
          <p:cNvPicPr preferRelativeResize="0"/>
          <p:nvPr/>
        </p:nvPicPr>
        <p:blipFill>
          <a:blip r:embed="rId3">
            <a:alphaModFix/>
          </a:blip>
          <a:stretch>
            <a:fillRect/>
          </a:stretch>
        </p:blipFill>
        <p:spPr>
          <a:xfrm>
            <a:off x="3413310" y="3276923"/>
            <a:ext cx="2317374" cy="1765075"/>
          </a:xfrm>
          <a:prstGeom prst="rect">
            <a:avLst/>
          </a:prstGeom>
          <a:noFill/>
          <a:ln w="9525" cap="flat" cmpd="sng">
            <a:solidFill>
              <a:srgbClr val="4A86E8"/>
            </a:solidFill>
            <a:prstDash val="solid"/>
            <a:round/>
            <a:headEnd type="none" w="med" len="med"/>
            <a:tailEnd type="none" w="med" len="me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Diagnosis Using Bacterial Computing </a:t>
            </a:r>
          </a:p>
        </p:txBody>
      </p:sp>
      <p:sp>
        <p:nvSpPr>
          <p:cNvPr id="189" name="Shape 18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Bacteroides (engineered to produce GFP): will utilize quorum sensing to sense growth of </a:t>
            </a:r>
            <a:r>
              <a:rPr lang="en" i="1"/>
              <a:t>Helicobacter pylori</a:t>
            </a:r>
            <a:r>
              <a:rPr lang="en"/>
              <a:t> </a:t>
            </a:r>
          </a:p>
          <a:p>
            <a:pPr marL="457200" lvl="0" indent="-228600" rtl="0">
              <a:lnSpc>
                <a:spcPct val="200000"/>
              </a:lnSpc>
              <a:spcBef>
                <a:spcPts val="0"/>
              </a:spcBef>
              <a:buChar char="➢"/>
            </a:pPr>
            <a:r>
              <a:rPr lang="en"/>
              <a:t>Presence of </a:t>
            </a:r>
            <a:r>
              <a:rPr lang="en" i="1"/>
              <a:t>H. pylori</a:t>
            </a:r>
            <a:r>
              <a:rPr lang="en"/>
              <a:t>: will elicit response in Bacteroides, causing it to activate its gene for fluorescence </a:t>
            </a:r>
          </a:p>
          <a:p>
            <a:pPr lvl="0">
              <a:lnSpc>
                <a:spcPct val="200000"/>
              </a:lnSpc>
              <a:spcBef>
                <a:spcPts val="0"/>
              </a:spcBef>
              <a:buNone/>
            </a:pPr>
            <a:endParaRPr/>
          </a:p>
        </p:txBody>
      </p:sp>
      <p:pic>
        <p:nvPicPr>
          <p:cNvPr id="190" name="Shape 190" descr="SynthRecogResp.png"/>
          <p:cNvPicPr preferRelativeResize="0"/>
          <p:nvPr/>
        </p:nvPicPr>
        <p:blipFill>
          <a:blip r:embed="rId3">
            <a:alphaModFix/>
          </a:blip>
          <a:stretch>
            <a:fillRect/>
          </a:stretch>
        </p:blipFill>
        <p:spPr>
          <a:xfrm>
            <a:off x="3351475" y="2814049"/>
            <a:ext cx="5376000" cy="1812975"/>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xfrm>
            <a:off x="357875" y="445025"/>
            <a:ext cx="8520600" cy="613200"/>
          </a:xfrm>
          <a:prstGeom prst="rect">
            <a:avLst/>
          </a:prstGeom>
        </p:spPr>
        <p:txBody>
          <a:bodyPr lIns="91425" tIns="91425" rIns="91425" bIns="91425" anchor="t" anchorCtr="0">
            <a:noAutofit/>
          </a:bodyPr>
          <a:lstStyle/>
          <a:p>
            <a:pPr lvl="0">
              <a:spcBef>
                <a:spcPts val="0"/>
              </a:spcBef>
              <a:buNone/>
            </a:pPr>
            <a:r>
              <a:rPr lang="en" b="1"/>
              <a:t>Diagram </a:t>
            </a:r>
          </a:p>
        </p:txBody>
      </p:sp>
      <p:graphicFrame>
        <p:nvGraphicFramePr>
          <p:cNvPr id="196" name="Shape 196"/>
          <p:cNvGraphicFramePr/>
          <p:nvPr/>
        </p:nvGraphicFramePr>
        <p:xfrm>
          <a:off x="5568300" y="1217025"/>
          <a:ext cx="3000000" cy="3000000"/>
        </p:xfrm>
        <a:graphic>
          <a:graphicData uri="http://schemas.openxmlformats.org/drawingml/2006/table">
            <a:tbl>
              <a:tblPr>
                <a:noFill/>
                <a:tableStyleId>{0B0B1B31-3A23-4EB1-A0BE-320C05F3461C}</a:tableStyleId>
              </a:tblPr>
              <a:tblGrid>
                <a:gridCol w="1318900">
                  <a:extLst>
                    <a:ext uri="{9D8B030D-6E8A-4147-A177-3AD203B41FA5}">
                      <a16:colId xmlns:a16="http://schemas.microsoft.com/office/drawing/2014/main" val="20000"/>
                    </a:ext>
                  </a:extLst>
                </a:gridCol>
                <a:gridCol w="1323150">
                  <a:extLst>
                    <a:ext uri="{9D8B030D-6E8A-4147-A177-3AD203B41FA5}">
                      <a16:colId xmlns:a16="http://schemas.microsoft.com/office/drawing/2014/main" val="20001"/>
                    </a:ext>
                  </a:extLst>
                </a:gridCol>
              </a:tblGrid>
              <a:tr h="1266850">
                <a:tc>
                  <a:txBody>
                    <a:bodyPr/>
                    <a:lstStyle/>
                    <a:p>
                      <a:pPr lvl="0">
                        <a:spcBef>
                          <a:spcPts val="0"/>
                        </a:spcBef>
                        <a:buNone/>
                      </a:pPr>
                      <a:r>
                        <a:rPr lang="en" sz="1200">
                          <a:latin typeface="Old Standard TT"/>
                          <a:ea typeface="Old Standard TT"/>
                          <a:cs typeface="Old Standard TT"/>
                          <a:sym typeface="Old Standard TT"/>
                        </a:rPr>
                        <a:t>Autoinducer-2</a:t>
                      </a:r>
                    </a:p>
                    <a:p>
                      <a:pPr lvl="0">
                        <a:spcBef>
                          <a:spcPts val="0"/>
                        </a:spcBef>
                        <a:buNone/>
                      </a:pPr>
                      <a:endParaRPr sz="1200">
                        <a:latin typeface="Old Standard TT"/>
                        <a:ea typeface="Old Standard TT"/>
                        <a:cs typeface="Old Standard TT"/>
                        <a:sym typeface="Old Standard TT"/>
                      </a:endParaRPr>
                    </a:p>
                    <a:p>
                      <a:pPr lvl="0" rtl="0">
                        <a:spcBef>
                          <a:spcPts val="0"/>
                        </a:spcBef>
                        <a:buNone/>
                      </a:pPr>
                      <a:endParaRPr sz="1200">
                        <a:latin typeface="Old Standard TT"/>
                        <a:ea typeface="Old Standard TT"/>
                        <a:cs typeface="Old Standard TT"/>
                        <a:sym typeface="Old Standard TT"/>
                      </a:endParaRPr>
                    </a:p>
                  </a:txBody>
                  <a:tcPr marL="63500" marR="63500" marT="63500" marB="63500"/>
                </a:tc>
                <a:tc>
                  <a:txBody>
                    <a:bodyPr/>
                    <a:lstStyle/>
                    <a:p>
                      <a:pPr lvl="0" rtl="0">
                        <a:spcBef>
                          <a:spcPts val="0"/>
                        </a:spcBef>
                        <a:buNone/>
                      </a:pPr>
                      <a:r>
                        <a:rPr lang="en" sz="1200">
                          <a:latin typeface="Old Standard TT"/>
                          <a:ea typeface="Old Standard TT"/>
                          <a:cs typeface="Old Standard TT"/>
                          <a:sym typeface="Old Standard TT"/>
                        </a:rPr>
                        <a:t>GFP Promoter</a:t>
                      </a:r>
                    </a:p>
                  </a:txBody>
                  <a:tcPr marL="63500" marR="63500" marT="63500" marB="63500"/>
                </a:tc>
                <a:extLst>
                  <a:ext uri="{0D108BD9-81ED-4DB2-BD59-A6C34878D82A}">
                    <a16:rowId xmlns:a16="http://schemas.microsoft.com/office/drawing/2014/main" val="10000"/>
                  </a:ext>
                </a:extLst>
              </a:tr>
              <a:tr h="862950">
                <a:tc>
                  <a:txBody>
                    <a:bodyPr/>
                    <a:lstStyle/>
                    <a:p>
                      <a:pPr lvl="0" rtl="0">
                        <a:spcBef>
                          <a:spcPts val="0"/>
                        </a:spcBef>
                        <a:buNone/>
                      </a:pPr>
                      <a:r>
                        <a:rPr lang="en" sz="1100"/>
                        <a:t>1</a:t>
                      </a:r>
                    </a:p>
                  </a:txBody>
                  <a:tcPr marL="63500" marR="63500" marT="63500" marB="63500"/>
                </a:tc>
                <a:tc>
                  <a:txBody>
                    <a:bodyPr/>
                    <a:lstStyle/>
                    <a:p>
                      <a:pPr lvl="0" rtl="0">
                        <a:spcBef>
                          <a:spcPts val="0"/>
                        </a:spcBef>
                        <a:buNone/>
                      </a:pPr>
                      <a:r>
                        <a:rPr lang="en" sz="1100"/>
                        <a:t>1</a:t>
                      </a:r>
                    </a:p>
                  </a:txBody>
                  <a:tcPr marL="63500" marR="63500" marT="63500" marB="63500"/>
                </a:tc>
                <a:extLst>
                  <a:ext uri="{0D108BD9-81ED-4DB2-BD59-A6C34878D82A}">
                    <a16:rowId xmlns:a16="http://schemas.microsoft.com/office/drawing/2014/main" val="10001"/>
                  </a:ext>
                </a:extLst>
              </a:tr>
              <a:tr h="862950">
                <a:tc>
                  <a:txBody>
                    <a:bodyPr/>
                    <a:lstStyle/>
                    <a:p>
                      <a:pPr lvl="0" rtl="0">
                        <a:spcBef>
                          <a:spcPts val="0"/>
                        </a:spcBef>
                        <a:buNone/>
                      </a:pPr>
                      <a:r>
                        <a:rPr lang="en" sz="1100"/>
                        <a:t>0</a:t>
                      </a:r>
                    </a:p>
                  </a:txBody>
                  <a:tcPr marL="63500" marR="63500" marT="63500" marB="63500"/>
                </a:tc>
                <a:tc>
                  <a:txBody>
                    <a:bodyPr/>
                    <a:lstStyle/>
                    <a:p>
                      <a:pPr lvl="0" rtl="0">
                        <a:spcBef>
                          <a:spcPts val="0"/>
                        </a:spcBef>
                        <a:buNone/>
                      </a:pPr>
                      <a:r>
                        <a:rPr lang="en" sz="1100"/>
                        <a:t>0</a:t>
                      </a:r>
                    </a:p>
                  </a:txBody>
                  <a:tcPr marL="63500" marR="63500" marT="63500" marB="63500"/>
                </a:tc>
                <a:extLst>
                  <a:ext uri="{0D108BD9-81ED-4DB2-BD59-A6C34878D82A}">
                    <a16:rowId xmlns:a16="http://schemas.microsoft.com/office/drawing/2014/main" val="10002"/>
                  </a:ext>
                </a:extLst>
              </a:tr>
            </a:tbl>
          </a:graphicData>
        </a:graphic>
      </p:graphicFrame>
      <p:sp>
        <p:nvSpPr>
          <p:cNvPr id="197" name="Shape 197"/>
          <p:cNvSpPr txBox="1"/>
          <p:nvPr/>
        </p:nvSpPr>
        <p:spPr>
          <a:xfrm>
            <a:off x="6270575" y="686950"/>
            <a:ext cx="1237500" cy="613200"/>
          </a:xfrm>
          <a:prstGeom prst="rect">
            <a:avLst/>
          </a:prstGeom>
          <a:noFill/>
          <a:ln>
            <a:noFill/>
          </a:ln>
        </p:spPr>
        <p:txBody>
          <a:bodyPr lIns="91425" tIns="91425" rIns="91425" bIns="91425" anchor="t" anchorCtr="0">
            <a:noAutofit/>
          </a:bodyPr>
          <a:lstStyle/>
          <a:p>
            <a:pPr lvl="0">
              <a:spcBef>
                <a:spcPts val="0"/>
              </a:spcBef>
              <a:buNone/>
            </a:pPr>
            <a:r>
              <a:rPr lang="en">
                <a:latin typeface="Old Standard TT"/>
                <a:ea typeface="Old Standard TT"/>
                <a:cs typeface="Old Standard TT"/>
                <a:sym typeface="Old Standard TT"/>
              </a:rPr>
              <a:t>Truth Table </a:t>
            </a:r>
          </a:p>
        </p:txBody>
      </p:sp>
      <p:pic>
        <p:nvPicPr>
          <p:cNvPr id="198" name="Shape 198" descr="250px-AI-2.png"/>
          <p:cNvPicPr preferRelativeResize="0"/>
          <p:nvPr/>
        </p:nvPicPr>
        <p:blipFill>
          <a:blip r:embed="rId3">
            <a:alphaModFix/>
          </a:blip>
          <a:stretch>
            <a:fillRect/>
          </a:stretch>
        </p:blipFill>
        <p:spPr>
          <a:xfrm>
            <a:off x="5627750" y="1489724"/>
            <a:ext cx="1122525" cy="992324"/>
          </a:xfrm>
          <a:prstGeom prst="rect">
            <a:avLst/>
          </a:prstGeom>
          <a:noFill/>
          <a:ln>
            <a:noFill/>
          </a:ln>
        </p:spPr>
      </p:pic>
      <p:pic>
        <p:nvPicPr>
          <p:cNvPr id="199" name="Shape 199" descr="IMAGE - Molecule - GFP + FlAsH - 02.gif"/>
          <p:cNvPicPr preferRelativeResize="0"/>
          <p:nvPr/>
        </p:nvPicPr>
        <p:blipFill>
          <a:blip r:embed="rId4">
            <a:alphaModFix/>
          </a:blip>
          <a:stretch>
            <a:fillRect/>
          </a:stretch>
        </p:blipFill>
        <p:spPr>
          <a:xfrm>
            <a:off x="6972850" y="1431325"/>
            <a:ext cx="1064925" cy="1050724"/>
          </a:xfrm>
          <a:prstGeom prst="rect">
            <a:avLst/>
          </a:prstGeom>
          <a:noFill/>
          <a:ln>
            <a:noFill/>
          </a:ln>
        </p:spPr>
      </p:pic>
      <p:pic>
        <p:nvPicPr>
          <p:cNvPr id="200" name="Shape 200"/>
          <p:cNvPicPr preferRelativeResize="0"/>
          <p:nvPr/>
        </p:nvPicPr>
        <p:blipFill>
          <a:blip r:embed="rId5">
            <a:alphaModFix/>
          </a:blip>
          <a:stretch>
            <a:fillRect/>
          </a:stretch>
        </p:blipFill>
        <p:spPr>
          <a:xfrm>
            <a:off x="232272" y="1108574"/>
            <a:ext cx="4977300" cy="3613075"/>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Alternate Methods </a:t>
            </a:r>
          </a:p>
        </p:txBody>
      </p:sp>
      <p:sp>
        <p:nvSpPr>
          <p:cNvPr id="206" name="Shape 20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Endoscopies and Endoscopic ultrasounds, in which probes are inserted through the mouth and used to check for the presence or spread of cancer.  If concern is raised, biopsies can be performed to yield a definite result</a:t>
            </a:r>
          </a:p>
          <a:p>
            <a:pPr marL="914400" lvl="1" indent="-228600" rtl="0">
              <a:spcBef>
                <a:spcPts val="0"/>
              </a:spcBef>
              <a:buChar char="➢"/>
            </a:pPr>
            <a:r>
              <a:rPr lang="en"/>
              <a:t>However these methods are not always useful for early detection</a:t>
            </a:r>
          </a:p>
          <a:p>
            <a:pPr marL="457200" lvl="0" indent="-228600">
              <a:spcBef>
                <a:spcPts val="0"/>
              </a:spcBef>
              <a:buChar char="➢"/>
            </a:pPr>
            <a:r>
              <a:rPr lang="en"/>
              <a:t> MIT: used engineered bacteria that can penetrate and grow in the tumor’s environment in order to express gene for lacZ enzyme which acts on galactose that is linked to luciferin (already injected into patient)</a:t>
            </a:r>
          </a:p>
        </p:txBody>
      </p:sp>
      <p:pic>
        <p:nvPicPr>
          <p:cNvPr id="207" name="Shape 207" descr="220px-Beta-galactosidase_(1tg7).png"/>
          <p:cNvPicPr preferRelativeResize="0"/>
          <p:nvPr/>
        </p:nvPicPr>
        <p:blipFill>
          <a:blip r:embed="rId3">
            <a:alphaModFix/>
          </a:blip>
          <a:stretch>
            <a:fillRect/>
          </a:stretch>
        </p:blipFill>
        <p:spPr>
          <a:xfrm>
            <a:off x="971750" y="3447425"/>
            <a:ext cx="1480975" cy="1480975"/>
          </a:xfrm>
          <a:prstGeom prst="rect">
            <a:avLst/>
          </a:prstGeom>
          <a:noFill/>
          <a:ln>
            <a:noFill/>
          </a:ln>
        </p:spPr>
      </p:pic>
      <p:pic>
        <p:nvPicPr>
          <p:cNvPr id="208" name="Shape 208" descr="EGD-faq.jpg"/>
          <p:cNvPicPr preferRelativeResize="0"/>
          <p:nvPr/>
        </p:nvPicPr>
        <p:blipFill>
          <a:blip r:embed="rId4">
            <a:alphaModFix/>
          </a:blip>
          <a:stretch>
            <a:fillRect/>
          </a:stretch>
        </p:blipFill>
        <p:spPr>
          <a:xfrm>
            <a:off x="6538675" y="3078750"/>
            <a:ext cx="1909500" cy="1909500"/>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Overview</a:t>
            </a:r>
          </a:p>
        </p:txBody>
      </p:sp>
      <p:sp>
        <p:nvSpPr>
          <p:cNvPr id="69" name="Shape 6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355600" rtl="0">
              <a:lnSpc>
                <a:spcPct val="200000"/>
              </a:lnSpc>
              <a:spcBef>
                <a:spcPts val="0"/>
              </a:spcBef>
              <a:buSzPct val="100000"/>
              <a:buChar char="➢"/>
            </a:pPr>
            <a:r>
              <a:rPr lang="en" sz="2000"/>
              <a:t>Solving the Hamiltonian Path Problem</a:t>
            </a:r>
          </a:p>
          <a:p>
            <a:pPr marL="457200" lvl="0" indent="-355600">
              <a:lnSpc>
                <a:spcPct val="200000"/>
              </a:lnSpc>
              <a:spcBef>
                <a:spcPts val="0"/>
              </a:spcBef>
              <a:buSzPct val="100000"/>
              <a:buChar char="➢"/>
            </a:pPr>
            <a:r>
              <a:rPr lang="en" sz="2000"/>
              <a:t>Diagnosing stomach cancer (design)</a:t>
            </a:r>
          </a:p>
        </p:txBody>
      </p:sp>
      <p:pic>
        <p:nvPicPr>
          <p:cNvPr id="70" name="Shape 70" descr="st.jpg"/>
          <p:cNvPicPr preferRelativeResize="0"/>
          <p:nvPr/>
        </p:nvPicPr>
        <p:blipFill>
          <a:blip r:embed="rId3">
            <a:alphaModFix/>
          </a:blip>
          <a:stretch>
            <a:fillRect/>
          </a:stretch>
        </p:blipFill>
        <p:spPr>
          <a:xfrm>
            <a:off x="1552300" y="2808225"/>
            <a:ext cx="2664675" cy="2129201"/>
          </a:xfrm>
          <a:prstGeom prst="rect">
            <a:avLst/>
          </a:prstGeom>
          <a:noFill/>
          <a:ln w="38100" cap="flat" cmpd="sng">
            <a:solidFill>
              <a:srgbClr val="4A86E8"/>
            </a:solidFill>
            <a:prstDash val="solid"/>
            <a:round/>
            <a:headEnd type="none" w="med" len="med"/>
            <a:tailEnd type="none" w="med" len="med"/>
          </a:ln>
        </p:spPr>
      </p:pic>
      <p:pic>
        <p:nvPicPr>
          <p:cNvPr id="71" name="Shape 71" descr="ham.gif"/>
          <p:cNvPicPr preferRelativeResize="0"/>
          <p:nvPr/>
        </p:nvPicPr>
        <p:blipFill>
          <a:blip r:embed="rId4">
            <a:alphaModFix/>
          </a:blip>
          <a:stretch>
            <a:fillRect/>
          </a:stretch>
        </p:blipFill>
        <p:spPr>
          <a:xfrm>
            <a:off x="6084137" y="2679150"/>
            <a:ext cx="2258275" cy="2258275"/>
          </a:xfrm>
          <a:prstGeom prst="rect">
            <a:avLst/>
          </a:prstGeom>
          <a:noFill/>
          <a:ln w="38100" cap="flat" cmpd="sng">
            <a:solidFill>
              <a:srgbClr val="4A86E8"/>
            </a:solidFill>
            <a:prstDash val="solid"/>
            <a:round/>
            <a:headEnd type="none" w="med" len="med"/>
            <a:tailEnd type="none" w="med" len="med"/>
          </a:ln>
        </p:spPr>
      </p:pic>
      <p:pic>
        <p:nvPicPr>
          <p:cNvPr id="72" name="Shape 72" descr="Len-mankin-pic.jpg"/>
          <p:cNvPicPr preferRelativeResize="0"/>
          <p:nvPr/>
        </p:nvPicPr>
        <p:blipFill>
          <a:blip r:embed="rId5">
            <a:alphaModFix/>
          </a:blip>
          <a:stretch>
            <a:fillRect/>
          </a:stretch>
        </p:blipFill>
        <p:spPr>
          <a:xfrm>
            <a:off x="6389424" y="93249"/>
            <a:ext cx="1647701" cy="2585898"/>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Shape 21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Sources</a:t>
            </a:r>
          </a:p>
        </p:txBody>
      </p:sp>
      <p:sp>
        <p:nvSpPr>
          <p:cNvPr id="214" name="Shape 214"/>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304800">
              <a:spcBef>
                <a:spcPts val="0"/>
              </a:spcBef>
              <a:buSzPct val="100000"/>
              <a:buChar char="-"/>
            </a:pPr>
            <a:r>
              <a:rPr lang="en" sz="1200" u="sng">
                <a:solidFill>
                  <a:schemeClr val="hlink"/>
                </a:solidFill>
                <a:hlinkClick r:id="rId3"/>
              </a:rPr>
              <a:t>http://www.pnas.org/content/97/4/1328/F1.large.jpg</a:t>
            </a:r>
          </a:p>
          <a:p>
            <a:pPr marL="457200" lvl="0" indent="-304800">
              <a:spcBef>
                <a:spcPts val="0"/>
              </a:spcBef>
              <a:buSzPct val="100000"/>
              <a:buChar char="-"/>
            </a:pPr>
            <a:r>
              <a:rPr lang="en" sz="1200" u="sng">
                <a:solidFill>
                  <a:schemeClr val="hlink"/>
                </a:solidFill>
                <a:hlinkClick r:id="rId4"/>
              </a:rPr>
              <a:t>http://www3.cs.stonybrook.edu/~skiena/combinatorica/animations/anim/ham.gif</a:t>
            </a:r>
          </a:p>
          <a:p>
            <a:pPr marL="457200" lvl="0" indent="-304800">
              <a:spcBef>
                <a:spcPts val="0"/>
              </a:spcBef>
              <a:buSzPct val="100000"/>
              <a:buChar char="-"/>
            </a:pPr>
            <a:r>
              <a:rPr lang="en" sz="1200" u="sng">
                <a:solidFill>
                  <a:schemeClr val="hlink"/>
                </a:solidFill>
                <a:hlinkClick r:id="rId5"/>
              </a:rPr>
              <a:t>http://news.mit.edu/sites/mit.edu.newsoffice/files/images/2016/MIT-Program-Bacteria_0.jpg</a:t>
            </a:r>
          </a:p>
          <a:p>
            <a:pPr marL="457200" lvl="0" indent="-304800" rtl="0">
              <a:spcBef>
                <a:spcPts val="0"/>
              </a:spcBef>
              <a:buSzPct val="100000"/>
              <a:buChar char="-"/>
            </a:pPr>
            <a:r>
              <a:rPr lang="en" sz="1200" u="sng">
                <a:solidFill>
                  <a:schemeClr val="hlink"/>
                </a:solidFill>
                <a:hlinkClick r:id="rId6"/>
              </a:rPr>
              <a:t>http://cache1.asset-cache.net/gc/184894666-bacterial-computing-conceptual-artwork-gettyimages.jpg?v=1&amp;c=IWSAsset&amp;k=2&amp;d=TkiXQJku1xbSNsEneOujEllTkNYDmVAJS%2B6%2FXvW8BKMjMN5Wl7mQ%2FzIj2Z%2BTc4Lx2pMx5qXS%2FZNcUJb4XFSsXQ%3D%3D</a:t>
            </a:r>
          </a:p>
          <a:p>
            <a:pPr marL="457200" lvl="0" indent="-304800" rtl="0">
              <a:spcBef>
                <a:spcPts val="0"/>
              </a:spcBef>
              <a:buSzPct val="100000"/>
              <a:buChar char="-"/>
            </a:pPr>
            <a:r>
              <a:rPr lang="en" sz="1200" u="sng">
                <a:solidFill>
                  <a:schemeClr val="hlink"/>
                </a:solidFill>
                <a:hlinkClick r:id="rId7"/>
              </a:rPr>
              <a:t>http://333oee3bik6e1t8q4y139009mcg.wpengine.netdna-cdn.com/wp-content/uploads/2014/05/hpyloripic11.png</a:t>
            </a:r>
          </a:p>
          <a:p>
            <a:pPr marL="457200" lvl="0" indent="-304800" rtl="0">
              <a:spcBef>
                <a:spcPts val="0"/>
              </a:spcBef>
              <a:spcAft>
                <a:spcPts val="0"/>
              </a:spcAft>
              <a:buClr>
                <a:srgbClr val="980000"/>
              </a:buClr>
              <a:buSzPct val="100000"/>
              <a:buChar char="-"/>
            </a:pPr>
            <a:r>
              <a:rPr lang="en" sz="1200" u="sng">
                <a:solidFill>
                  <a:srgbClr val="980000"/>
                </a:solidFill>
                <a:hlinkClick r:id="rId8"/>
              </a:rPr>
              <a:t>https://jbioleng.biomedcentral.com/articles/10.1186/1754-1611-3-11</a:t>
            </a:r>
          </a:p>
          <a:p>
            <a:pPr marL="457200" lvl="0" indent="-304800" rtl="0">
              <a:spcBef>
                <a:spcPts val="0"/>
              </a:spcBef>
              <a:spcAft>
                <a:spcPts val="0"/>
              </a:spcAft>
              <a:buClr>
                <a:srgbClr val="980000"/>
              </a:buClr>
              <a:buSzPct val="100000"/>
              <a:buChar char="-"/>
            </a:pPr>
            <a:r>
              <a:rPr lang="en" sz="1200" u="sng">
                <a:solidFill>
                  <a:srgbClr val="980000"/>
                </a:solidFill>
                <a:hlinkClick r:id="rId9"/>
              </a:rPr>
              <a:t>https://userscontent2.emaze.com/images/fbbebda7-163e-4f7d-94e5-3848cff5c389/3591a3a5-3baf-4a03-b530-e218d1261988image3.jpg</a:t>
            </a:r>
          </a:p>
          <a:p>
            <a:pPr marL="457200" lvl="0" indent="-304800" rtl="0">
              <a:spcBef>
                <a:spcPts val="0"/>
              </a:spcBef>
              <a:spcAft>
                <a:spcPts val="0"/>
              </a:spcAft>
              <a:buClr>
                <a:srgbClr val="980000"/>
              </a:buClr>
              <a:buSzPct val="100000"/>
              <a:buChar char="-"/>
            </a:pPr>
            <a:r>
              <a:rPr lang="en" sz="1200" u="sng">
                <a:solidFill>
                  <a:srgbClr val="980000"/>
                </a:solidFill>
                <a:hlinkClick r:id="rId10"/>
              </a:rPr>
              <a:t>http://www.austincc.edu/microbio/2704t/hp1_files/image001.gif</a:t>
            </a:r>
          </a:p>
          <a:p>
            <a:pPr marL="457200" lvl="0" indent="-304800" rtl="0">
              <a:spcBef>
                <a:spcPts val="0"/>
              </a:spcBef>
              <a:spcAft>
                <a:spcPts val="0"/>
              </a:spcAft>
              <a:buClr>
                <a:srgbClr val="980000"/>
              </a:buClr>
              <a:buSzPct val="100000"/>
              <a:buChar char="-"/>
            </a:pPr>
            <a:r>
              <a:rPr lang="en" sz="1200" u="sng">
                <a:solidFill>
                  <a:srgbClr val="980000"/>
                </a:solidFill>
                <a:hlinkClick r:id="rId11"/>
              </a:rPr>
              <a:t>https://upload.wikimedia.org/wikipedia/commons/thumb/e/e1/AI-2.png/250px-AI-2.png</a:t>
            </a:r>
          </a:p>
          <a:p>
            <a:pPr marL="457200" lvl="0" indent="-304800" rtl="0">
              <a:spcBef>
                <a:spcPts val="0"/>
              </a:spcBef>
              <a:spcAft>
                <a:spcPts val="0"/>
              </a:spcAft>
              <a:buClr>
                <a:srgbClr val="980000"/>
              </a:buClr>
              <a:buSzPct val="100000"/>
              <a:buChar char="-"/>
            </a:pPr>
            <a:r>
              <a:rPr lang="en" sz="1200" u="sng">
                <a:solidFill>
                  <a:srgbClr val="980000"/>
                </a:solidFill>
                <a:hlinkClick r:id="rId12"/>
              </a:rPr>
              <a:t>http://www.tsienlab.ucsd.edu/Images/General/IMAGE%20-%20Molecule%20-%20GFP%20+%20FlAsH%20-%2002.gif</a:t>
            </a:r>
          </a:p>
          <a:p>
            <a:pPr marL="457200" lvl="0" indent="-304800" rtl="0">
              <a:spcBef>
                <a:spcPts val="0"/>
              </a:spcBef>
              <a:spcAft>
                <a:spcPts val="0"/>
              </a:spcAft>
              <a:buClr>
                <a:srgbClr val="980000"/>
              </a:buClr>
              <a:buSzPct val="100000"/>
              <a:buChar char="-"/>
            </a:pPr>
            <a:r>
              <a:rPr lang="en" sz="1200" u="sng">
                <a:solidFill>
                  <a:srgbClr val="980000"/>
                </a:solidFill>
                <a:hlinkClick r:id="rId13"/>
              </a:rPr>
              <a:t>http://images.slideplayer.com/22/6368181/slides/slide_5.jpg</a:t>
            </a:r>
          </a:p>
          <a:p>
            <a:pPr marL="457200" lvl="0" indent="-304800" rtl="0">
              <a:spcBef>
                <a:spcPts val="0"/>
              </a:spcBef>
              <a:spcAft>
                <a:spcPts val="0"/>
              </a:spcAft>
              <a:buClr>
                <a:srgbClr val="980000"/>
              </a:buClr>
              <a:buSzPct val="100000"/>
              <a:buChar char="-"/>
            </a:pPr>
            <a:r>
              <a:rPr lang="en" sz="1200">
                <a:solidFill>
                  <a:srgbClr val="980000"/>
                </a:solidFill>
              </a:rPr>
              <a:t>http://www.clipartkid.com/images/728/any-questions-clipart-LyXpYw-clipart.jpg</a:t>
            </a:r>
          </a:p>
          <a:p>
            <a:pPr lvl="0">
              <a:spcBef>
                <a:spcPts val="0"/>
              </a:spcBef>
              <a:spcAft>
                <a:spcPts val="0"/>
              </a:spcAft>
              <a:buNone/>
            </a:pPr>
            <a:endParaRPr sz="1200">
              <a:solidFill>
                <a:srgbClr val="980000"/>
              </a:solidFill>
            </a:endParaRPr>
          </a:p>
          <a:p>
            <a:pPr lvl="0">
              <a:spcBef>
                <a:spcPts val="0"/>
              </a:spcBef>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pic>
        <p:nvPicPr>
          <p:cNvPr id="219" name="Shape 219" descr="any-questions-clipart-LyXpYw-clipart.jpg"/>
          <p:cNvPicPr preferRelativeResize="0"/>
          <p:nvPr/>
        </p:nvPicPr>
        <p:blipFill>
          <a:blip r:embed="rId3">
            <a:alphaModFix/>
          </a:blip>
          <a:stretch>
            <a:fillRect/>
          </a:stretch>
        </p:blipFill>
        <p:spPr>
          <a:xfrm>
            <a:off x="2655900" y="230300"/>
            <a:ext cx="3832200" cy="3832200"/>
          </a:xfrm>
          <a:prstGeom prst="rect">
            <a:avLst/>
          </a:prstGeom>
          <a:noFill/>
          <a:ln w="38100" cap="flat" cmpd="sng">
            <a:solidFill>
              <a:srgbClr val="4A86E8"/>
            </a:solidFill>
            <a:prstDash val="solid"/>
            <a:round/>
            <a:headEnd type="none" w="med" len="med"/>
            <a:tailEnd type="none" w="med" len="med"/>
          </a:ln>
        </p:spPr>
      </p:pic>
      <p:sp>
        <p:nvSpPr>
          <p:cNvPr id="220" name="Shape 220"/>
          <p:cNvSpPr txBox="1"/>
          <p:nvPr/>
        </p:nvSpPr>
        <p:spPr>
          <a:xfrm>
            <a:off x="1150950" y="4084125"/>
            <a:ext cx="6842100" cy="798300"/>
          </a:xfrm>
          <a:prstGeom prst="rect">
            <a:avLst/>
          </a:prstGeom>
          <a:noFill/>
          <a:ln>
            <a:noFill/>
          </a:ln>
        </p:spPr>
        <p:txBody>
          <a:bodyPr lIns="91425" tIns="91425" rIns="91425" bIns="91425" anchor="t" anchorCtr="0">
            <a:noAutofit/>
          </a:bodyPr>
          <a:lstStyle/>
          <a:p>
            <a:pPr lvl="0" algn="ctr">
              <a:spcBef>
                <a:spcPts val="0"/>
              </a:spcBef>
              <a:buNone/>
            </a:pPr>
            <a:r>
              <a:rPr lang="en" sz="3600">
                <a:latin typeface="Garamond"/>
                <a:ea typeface="Garamond"/>
                <a:cs typeface="Garamond"/>
                <a:sym typeface="Garamond"/>
              </a:rPr>
              <a:t>Thank you for listening!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Hamiltonian Path Problem</a:t>
            </a:r>
          </a:p>
        </p:txBody>
      </p:sp>
      <p:sp>
        <p:nvSpPr>
          <p:cNvPr id="78" name="Shape 7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HPP: whether there is a route in directed graph from beginning node to ending node in such a way that each vertex is only visited once </a:t>
            </a:r>
          </a:p>
          <a:p>
            <a:pPr marL="457200" lvl="0" indent="-228600" rtl="0">
              <a:spcBef>
                <a:spcPts val="0"/>
              </a:spcBef>
              <a:buChar char="➢"/>
            </a:pPr>
            <a:r>
              <a:rPr lang="en"/>
              <a:t>Bacterial computers: programmed by constructing gene circuits to execute algorithm that is responsive to environment and result can be observed </a:t>
            </a:r>
          </a:p>
          <a:p>
            <a:pPr lvl="0">
              <a:spcBef>
                <a:spcPts val="0"/>
              </a:spcBef>
              <a:buNone/>
            </a:pPr>
            <a:endParaRPr/>
          </a:p>
        </p:txBody>
      </p:sp>
      <p:pic>
        <p:nvPicPr>
          <p:cNvPr id="79" name="Shape 79" descr="13036_2009_Article_37_Fig1_HTML.jpg"/>
          <p:cNvPicPr preferRelativeResize="0"/>
          <p:nvPr/>
        </p:nvPicPr>
        <p:blipFill>
          <a:blip r:embed="rId3">
            <a:alphaModFix/>
          </a:blip>
          <a:stretch>
            <a:fillRect/>
          </a:stretch>
        </p:blipFill>
        <p:spPr>
          <a:xfrm>
            <a:off x="2948237" y="2716674"/>
            <a:ext cx="3247525" cy="2054549"/>
          </a:xfrm>
          <a:prstGeom prst="rect">
            <a:avLst/>
          </a:prstGeom>
          <a:noFill/>
          <a:ln w="50800" cap="flat" cmpd="sng">
            <a:solidFill>
              <a:srgbClr val="4A86E8"/>
            </a:solidFill>
            <a:prstDash val="solid"/>
            <a:miter/>
            <a:headEnd type="none" w="med" len="med"/>
            <a:tailEnd type="none" w="med" len="me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Advantages of Using Bacterial Computing</a:t>
            </a:r>
            <a:r>
              <a:rPr lang="en"/>
              <a:t> </a:t>
            </a:r>
          </a:p>
        </p:txBody>
      </p:sp>
      <p:sp>
        <p:nvSpPr>
          <p:cNvPr id="85" name="Shape 8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spcAft>
                <a:spcPts val="0"/>
              </a:spcAft>
              <a:buClr>
                <a:srgbClr val="222222"/>
              </a:buClr>
              <a:buChar char="➢"/>
            </a:pPr>
            <a:r>
              <a:rPr lang="en">
                <a:solidFill>
                  <a:srgbClr val="222222"/>
                </a:solidFill>
              </a:rPr>
              <a:t>Are autonomous</a:t>
            </a:r>
          </a:p>
          <a:p>
            <a:pPr marL="457200" lvl="0" indent="-228600" rtl="0">
              <a:lnSpc>
                <a:spcPct val="200000"/>
              </a:lnSpc>
              <a:spcBef>
                <a:spcPts val="0"/>
              </a:spcBef>
              <a:spcAft>
                <a:spcPts val="0"/>
              </a:spcAft>
              <a:buClr>
                <a:srgbClr val="222222"/>
              </a:buClr>
              <a:buChar char="➢"/>
            </a:pPr>
            <a:r>
              <a:rPr lang="en">
                <a:solidFill>
                  <a:srgbClr val="222222"/>
                </a:solidFill>
              </a:rPr>
              <a:t>Can adapt to changing conditions/evolve to meet challenges of problem, </a:t>
            </a:r>
          </a:p>
          <a:p>
            <a:pPr marL="457200" lvl="0" indent="-228600" rtl="0">
              <a:lnSpc>
                <a:spcPct val="200000"/>
              </a:lnSpc>
              <a:spcBef>
                <a:spcPts val="0"/>
              </a:spcBef>
              <a:spcAft>
                <a:spcPts val="0"/>
              </a:spcAft>
              <a:buClr>
                <a:srgbClr val="222222"/>
              </a:buClr>
              <a:buChar char="➢"/>
            </a:pPr>
            <a:r>
              <a:rPr lang="en">
                <a:solidFill>
                  <a:srgbClr val="222222"/>
                </a:solidFill>
              </a:rPr>
              <a:t>Exponential growth of bacteria continuously increases the number of processors working on the problem</a:t>
            </a:r>
          </a:p>
          <a:p>
            <a:pPr lvl="0">
              <a:spcBef>
                <a:spcPts val="0"/>
              </a:spcBef>
              <a:buNone/>
            </a:pPr>
            <a:endParaRPr/>
          </a:p>
        </p:txBody>
      </p:sp>
      <p:pic>
        <p:nvPicPr>
          <p:cNvPr id="86" name="Shape 86" descr="1009xrds_bacteria_article.jpg"/>
          <p:cNvPicPr preferRelativeResize="0"/>
          <p:nvPr/>
        </p:nvPicPr>
        <p:blipFill>
          <a:blip r:embed="rId3">
            <a:alphaModFix/>
          </a:blip>
          <a:stretch>
            <a:fillRect/>
          </a:stretch>
        </p:blipFill>
        <p:spPr>
          <a:xfrm>
            <a:off x="4262025" y="2858625"/>
            <a:ext cx="3099674" cy="2014774"/>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Abstractions </a:t>
            </a:r>
          </a:p>
        </p:txBody>
      </p:sp>
      <p:sp>
        <p:nvSpPr>
          <p:cNvPr id="92" name="Shape 9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DNA segments: were treated as edges of directed graph </a:t>
            </a:r>
          </a:p>
          <a:p>
            <a:pPr marL="457200" lvl="0" indent="-228600" rtl="0">
              <a:lnSpc>
                <a:spcPct val="200000"/>
              </a:lnSpc>
              <a:spcBef>
                <a:spcPts val="0"/>
              </a:spcBef>
              <a:buChar char="➢"/>
            </a:pPr>
            <a:r>
              <a:rPr lang="en"/>
              <a:t>Treated all nodes, except for terminal one, as genes split into two halves </a:t>
            </a:r>
          </a:p>
          <a:p>
            <a:pPr marL="457200" lvl="0" indent="-228600">
              <a:lnSpc>
                <a:spcPct val="200000"/>
              </a:lnSpc>
              <a:spcBef>
                <a:spcPts val="0"/>
              </a:spcBef>
              <a:buChar char="➢"/>
            </a:pPr>
            <a:r>
              <a:rPr lang="en"/>
              <a:t>Arrangement of DNA edges: represented HPP solution and displayed new phenotype </a:t>
            </a:r>
          </a:p>
        </p:txBody>
      </p:sp>
      <p:pic>
        <p:nvPicPr>
          <p:cNvPr id="93" name="Shape 93" descr="13036_2009_Article_37_Fig2_HTML.jpg"/>
          <p:cNvPicPr preferRelativeResize="0"/>
          <p:nvPr/>
        </p:nvPicPr>
        <p:blipFill>
          <a:blip r:embed="rId3">
            <a:alphaModFix/>
          </a:blip>
          <a:stretch>
            <a:fillRect/>
          </a:stretch>
        </p:blipFill>
        <p:spPr>
          <a:xfrm>
            <a:off x="1600200" y="3359125"/>
            <a:ext cx="5943600" cy="1209675"/>
          </a:xfrm>
          <a:prstGeom prst="rect">
            <a:avLst/>
          </a:prstGeom>
          <a:noFill/>
          <a:ln w="50800" cap="flat" cmpd="sng">
            <a:solidFill>
              <a:srgbClr val="4A86E8"/>
            </a:solidFill>
            <a:prstDash val="solid"/>
            <a:miter/>
            <a:headEnd type="none" w="med" len="med"/>
            <a:tailEnd type="none" w="med" len="med"/>
          </a:ln>
        </p:spPr>
      </p:pic>
      <p:sp>
        <p:nvSpPr>
          <p:cNvPr id="94" name="Shape 94"/>
          <p:cNvSpPr txBox="1"/>
          <p:nvPr/>
        </p:nvSpPr>
        <p:spPr>
          <a:xfrm>
            <a:off x="8863100" y="3826150"/>
            <a:ext cx="5579400" cy="651000"/>
          </a:xfrm>
          <a:prstGeom prst="rect">
            <a:avLst/>
          </a:prstGeom>
          <a:noFill/>
          <a:ln>
            <a:noFill/>
          </a:ln>
        </p:spPr>
        <p:txBody>
          <a:bodyPr lIns="91425" tIns="91425" rIns="91425" bIns="91425" anchor="t" anchorCtr="0">
            <a:noAutofit/>
          </a:bodyPr>
          <a:lstStyle/>
          <a:p>
            <a:pPr lvl="0">
              <a:spcBef>
                <a:spcPts val="0"/>
              </a:spcBef>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How Bacteria were Programmed/Designed</a:t>
            </a:r>
          </a:p>
        </p:txBody>
      </p:sp>
      <p:sp>
        <p:nvSpPr>
          <p:cNvPr id="100" name="Shape 10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Used E coli and programmed it by constructing gene circuits to execute an algorithm that is sensitive to its environment and result can be observed </a:t>
            </a:r>
          </a:p>
          <a:p>
            <a:pPr marL="457200" lvl="0" indent="-228600" rtl="0">
              <a:spcBef>
                <a:spcPts val="0"/>
              </a:spcBef>
              <a:buChar char="➢"/>
            </a:pPr>
            <a:r>
              <a:rPr lang="en"/>
              <a:t>Researchers: encoded three node directed graph as DNA segments that were autonomously shuffled randomly inside bacteria with recombination system </a:t>
            </a:r>
          </a:p>
          <a:p>
            <a:pPr marL="457200" lvl="0" indent="-228600" rtl="0">
              <a:spcBef>
                <a:spcPts val="0"/>
              </a:spcBef>
              <a:buChar char="➢"/>
            </a:pPr>
            <a:r>
              <a:rPr lang="en"/>
              <a:t>Recombination system: stimulated by Hin recombinase which inverts DNA fragments between hixC sites </a:t>
            </a:r>
          </a:p>
          <a:p>
            <a:pPr lvl="0">
              <a:spcBef>
                <a:spcPts val="0"/>
              </a:spcBef>
              <a:buNone/>
            </a:pPr>
            <a:endParaRPr/>
          </a:p>
        </p:txBody>
      </p:sp>
      <p:pic>
        <p:nvPicPr>
          <p:cNvPr id="101" name="Shape 101" descr="ecoli-1184px.jpg"/>
          <p:cNvPicPr preferRelativeResize="0"/>
          <p:nvPr/>
        </p:nvPicPr>
        <p:blipFill>
          <a:blip r:embed="rId3">
            <a:alphaModFix/>
          </a:blip>
          <a:stretch>
            <a:fillRect/>
          </a:stretch>
        </p:blipFill>
        <p:spPr>
          <a:xfrm>
            <a:off x="457000" y="3241971"/>
            <a:ext cx="4048924" cy="1326825"/>
          </a:xfrm>
          <a:prstGeom prst="rect">
            <a:avLst/>
          </a:prstGeom>
          <a:noFill/>
          <a:ln w="38100" cap="flat" cmpd="sng">
            <a:solidFill>
              <a:srgbClr val="4A86E8"/>
            </a:solidFill>
            <a:prstDash val="solid"/>
            <a:round/>
            <a:headEnd type="none" w="med" len="med"/>
            <a:tailEnd type="none" w="med" len="med"/>
          </a:ln>
        </p:spPr>
      </p:pic>
      <p:pic>
        <p:nvPicPr>
          <p:cNvPr id="102" name="Shape 102" descr="F1.large.jpg"/>
          <p:cNvPicPr preferRelativeResize="0"/>
          <p:nvPr/>
        </p:nvPicPr>
        <p:blipFill>
          <a:blip r:embed="rId4">
            <a:alphaModFix/>
          </a:blip>
          <a:stretch>
            <a:fillRect/>
          </a:stretch>
        </p:blipFill>
        <p:spPr>
          <a:xfrm>
            <a:off x="5395350" y="2814200"/>
            <a:ext cx="2955423" cy="2219198"/>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261350" y="243700"/>
            <a:ext cx="8520600" cy="613200"/>
          </a:xfrm>
          <a:prstGeom prst="rect">
            <a:avLst/>
          </a:prstGeom>
        </p:spPr>
        <p:txBody>
          <a:bodyPr lIns="91425" tIns="91425" rIns="91425" bIns="91425" anchor="t" anchorCtr="0">
            <a:noAutofit/>
          </a:bodyPr>
          <a:lstStyle/>
          <a:p>
            <a:pPr lvl="0">
              <a:spcBef>
                <a:spcPts val="0"/>
              </a:spcBef>
              <a:buNone/>
            </a:pPr>
            <a:r>
              <a:rPr lang="en" b="1"/>
              <a:t>Mathematical Modelling</a:t>
            </a:r>
          </a:p>
        </p:txBody>
      </p:sp>
      <p:sp>
        <p:nvSpPr>
          <p:cNvPr id="108" name="Shape 108"/>
          <p:cNvSpPr txBox="1">
            <a:spLocks noGrp="1"/>
          </p:cNvSpPr>
          <p:nvPr>
            <p:ph type="body" idx="1"/>
          </p:nvPr>
        </p:nvSpPr>
        <p:spPr>
          <a:xfrm>
            <a:off x="311700" y="1023225"/>
            <a:ext cx="4689300" cy="4037100"/>
          </a:xfrm>
          <a:prstGeom prst="rect">
            <a:avLst/>
          </a:prstGeom>
        </p:spPr>
        <p:txBody>
          <a:bodyPr lIns="91425" tIns="91425" rIns="91425" bIns="91425" anchor="t" anchorCtr="0">
            <a:noAutofit/>
          </a:bodyPr>
          <a:lstStyle/>
          <a:p>
            <a:pPr marL="457200" lvl="0" indent="-228600" rtl="0">
              <a:lnSpc>
                <a:spcPct val="150000"/>
              </a:lnSpc>
              <a:spcBef>
                <a:spcPts val="0"/>
              </a:spcBef>
              <a:buChar char="➢"/>
            </a:pPr>
            <a:r>
              <a:rPr lang="en"/>
              <a:t>Determining the effects  of orientation and order of DNA on probabilities of detecting a solution to the HPP</a:t>
            </a:r>
          </a:p>
          <a:p>
            <a:pPr marL="914400" lvl="1" indent="-228600" rtl="0">
              <a:lnSpc>
                <a:spcPct val="150000"/>
              </a:lnSpc>
              <a:spcBef>
                <a:spcPts val="0"/>
              </a:spcBef>
              <a:buChar char="○"/>
            </a:pPr>
            <a:r>
              <a:rPr lang="en"/>
              <a:t>Using permutations, matrices and probability</a:t>
            </a:r>
          </a:p>
          <a:p>
            <a:pPr marL="457200" lvl="0" indent="-228600" rtl="0">
              <a:lnSpc>
                <a:spcPct val="150000"/>
              </a:lnSpc>
              <a:spcBef>
                <a:spcPts val="0"/>
              </a:spcBef>
              <a:buChar char="➢"/>
            </a:pPr>
            <a:r>
              <a:rPr lang="en"/>
              <a:t>Determining the number of bacteria necessary in order to assure a definite plasmid with the solution to the HPP</a:t>
            </a:r>
          </a:p>
          <a:p>
            <a:pPr marL="914400" lvl="1" indent="-228600" rtl="0">
              <a:lnSpc>
                <a:spcPct val="150000"/>
              </a:lnSpc>
              <a:spcBef>
                <a:spcPts val="0"/>
              </a:spcBef>
              <a:buChar char="○"/>
            </a:pPr>
            <a:r>
              <a:rPr lang="en"/>
              <a:t>1 billion identical, evenly distributed plasmids in order to be 99.9% assured of a result</a:t>
            </a:r>
          </a:p>
          <a:p>
            <a:pPr marL="457200" lvl="0" indent="0" rtl="0">
              <a:lnSpc>
                <a:spcPct val="150000"/>
              </a:lnSpc>
              <a:spcBef>
                <a:spcPts val="0"/>
              </a:spcBef>
              <a:buNone/>
            </a:pPr>
            <a:endParaRPr sz="1400"/>
          </a:p>
        </p:txBody>
      </p:sp>
      <p:pic>
        <p:nvPicPr>
          <p:cNvPr id="109" name="Shape 109" descr="13036_2009_Article_37_Fig3_HTML.jpg"/>
          <p:cNvPicPr preferRelativeResize="0"/>
          <p:nvPr/>
        </p:nvPicPr>
        <p:blipFill>
          <a:blip r:embed="rId3">
            <a:alphaModFix/>
          </a:blip>
          <a:stretch>
            <a:fillRect/>
          </a:stretch>
        </p:blipFill>
        <p:spPr>
          <a:xfrm>
            <a:off x="5227950" y="870262"/>
            <a:ext cx="3738474" cy="3402975"/>
          </a:xfrm>
          <a:prstGeom prst="rect">
            <a:avLst/>
          </a:prstGeom>
          <a:noFill/>
          <a:ln w="50800" cap="flat" cmpd="sng">
            <a:solidFill>
              <a:srgbClr val="4A86E8"/>
            </a:solidFill>
            <a:prstDash val="solid"/>
            <a:miter/>
            <a:headEnd type="none" w="med" len="med"/>
            <a:tailEnd type="none" w="med" len="me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376850"/>
            <a:ext cx="9144000" cy="1027200"/>
          </a:xfrm>
          <a:prstGeom prst="rect">
            <a:avLst/>
          </a:prstGeom>
        </p:spPr>
        <p:txBody>
          <a:bodyPr lIns="91425" tIns="91425" rIns="91425" bIns="91425" anchor="t" anchorCtr="0">
            <a:noAutofit/>
          </a:bodyPr>
          <a:lstStyle/>
          <a:p>
            <a:pPr lvl="0">
              <a:spcBef>
                <a:spcPts val="0"/>
              </a:spcBef>
              <a:buNone/>
            </a:pPr>
            <a:r>
              <a:rPr lang="en" b="1"/>
              <a:t>Proof-of-Concept Experiment </a:t>
            </a:r>
          </a:p>
        </p:txBody>
      </p:sp>
      <p:sp>
        <p:nvSpPr>
          <p:cNvPr id="115" name="Shape 115"/>
          <p:cNvSpPr txBox="1">
            <a:spLocks noGrp="1"/>
          </p:cNvSpPr>
          <p:nvPr>
            <p:ph type="body" idx="1"/>
          </p:nvPr>
        </p:nvSpPr>
        <p:spPr>
          <a:xfrm>
            <a:off x="311700" y="1171600"/>
            <a:ext cx="8520600" cy="3397200"/>
          </a:xfrm>
          <a:prstGeom prst="rect">
            <a:avLst/>
          </a:prstGeom>
          <a:solidFill>
            <a:schemeClr val="accent1"/>
          </a:solidFill>
        </p:spPr>
        <p:txBody>
          <a:bodyPr lIns="91425" tIns="91425" rIns="91425" bIns="91425" anchor="t" anchorCtr="0">
            <a:noAutofit/>
          </a:bodyPr>
          <a:lstStyle/>
          <a:p>
            <a:pPr marL="457200" lvl="0" indent="-228600" rtl="0">
              <a:lnSpc>
                <a:spcPct val="200000"/>
              </a:lnSpc>
              <a:spcBef>
                <a:spcPts val="0"/>
              </a:spcBef>
              <a:buChar char="➢"/>
            </a:pPr>
            <a:r>
              <a:rPr lang="en"/>
              <a:t>Use directed graph with three nodes and three edges </a:t>
            </a:r>
          </a:p>
          <a:p>
            <a:pPr marL="457200" lvl="0" indent="-228600" rtl="0">
              <a:lnSpc>
                <a:spcPct val="200000"/>
              </a:lnSpc>
              <a:spcBef>
                <a:spcPts val="0"/>
              </a:spcBef>
              <a:buChar char="➢"/>
            </a:pPr>
            <a:r>
              <a:rPr lang="en"/>
              <a:t>Unique HPP pathway: </a:t>
            </a:r>
            <a:r>
              <a:rPr lang="en" sz="2100"/>
              <a:t>s</a:t>
            </a:r>
            <a:r>
              <a:rPr lang="en">
                <a:solidFill>
                  <a:srgbClr val="222222"/>
                </a:solidFill>
              </a:rPr>
              <a:t>tarts at RFP node and travels via edge A to GFP node and from GFP to TT via edge B </a:t>
            </a:r>
          </a:p>
          <a:p>
            <a:pPr marL="457200" lvl="0" indent="-228600">
              <a:lnSpc>
                <a:spcPct val="200000"/>
              </a:lnSpc>
              <a:spcBef>
                <a:spcPts val="0"/>
              </a:spcBef>
              <a:buChar char="➢"/>
            </a:pPr>
            <a:r>
              <a:rPr lang="en">
                <a:solidFill>
                  <a:srgbClr val="222222"/>
                </a:solidFill>
              </a:rPr>
              <a:t>Edge C (detractor): from RFP to TT node which is the ending </a:t>
            </a:r>
          </a:p>
        </p:txBody>
      </p:sp>
      <p:pic>
        <p:nvPicPr>
          <p:cNvPr id="116" name="Shape 116" descr="images"/>
          <p:cNvPicPr preferRelativeResize="0"/>
          <p:nvPr/>
        </p:nvPicPr>
        <p:blipFill>
          <a:blip r:embed="rId3">
            <a:alphaModFix/>
          </a:blip>
          <a:stretch>
            <a:fillRect/>
          </a:stretch>
        </p:blipFill>
        <p:spPr>
          <a:xfrm>
            <a:off x="490900" y="3533475"/>
            <a:ext cx="8162199" cy="1290307"/>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b="1"/>
              <a:t>DNA Constructs</a:t>
            </a:r>
            <a:r>
              <a:rPr lang="en"/>
              <a:t> </a:t>
            </a:r>
          </a:p>
        </p:txBody>
      </p:sp>
      <p:sp>
        <p:nvSpPr>
          <p:cNvPr id="122" name="Shape 12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lnSpc>
                <a:spcPct val="200000"/>
              </a:lnSpc>
              <a:spcBef>
                <a:spcPts val="0"/>
              </a:spcBef>
              <a:buChar char="➢"/>
            </a:pPr>
            <a:r>
              <a:rPr lang="en"/>
              <a:t>Used to encode solved HPP solution as positive control and two unsolved configurations </a:t>
            </a:r>
          </a:p>
          <a:p>
            <a:pPr marL="457200" lvl="0" indent="-228600" rtl="0">
              <a:lnSpc>
                <a:spcPct val="200000"/>
              </a:lnSpc>
              <a:spcBef>
                <a:spcPts val="0"/>
              </a:spcBef>
              <a:buChar char="➢"/>
            </a:pPr>
            <a:r>
              <a:rPr lang="en"/>
              <a:t>Solution: must start at RFP node and end at GFP node</a:t>
            </a:r>
          </a:p>
          <a:p>
            <a:pPr marL="914400" lvl="1" indent="-228600" rtl="0">
              <a:lnSpc>
                <a:spcPct val="150000"/>
              </a:lnSpc>
              <a:spcBef>
                <a:spcPts val="0"/>
              </a:spcBef>
              <a:buChar char="➢"/>
            </a:pPr>
            <a:r>
              <a:rPr lang="en"/>
              <a:t>DNA edge A: starts at 5 half of RFP and ends at 3 end of GFP</a:t>
            </a:r>
          </a:p>
          <a:p>
            <a:pPr marL="914400" lvl="1" indent="-228600" rtl="0">
              <a:lnSpc>
                <a:spcPct val="150000"/>
              </a:lnSpc>
              <a:spcBef>
                <a:spcPts val="0"/>
              </a:spcBef>
              <a:buChar char="➢"/>
            </a:pPr>
            <a:r>
              <a:rPr lang="en"/>
              <a:t>DNA edge B: starts at 3 half of GFP and ends at double terminator TT</a:t>
            </a:r>
          </a:p>
          <a:p>
            <a:pPr marL="914400" lvl="1" indent="-228600">
              <a:lnSpc>
                <a:spcPct val="150000"/>
              </a:lnSpc>
              <a:spcBef>
                <a:spcPts val="0"/>
              </a:spcBef>
              <a:buChar char="➢"/>
            </a:pPr>
            <a:r>
              <a:rPr lang="en"/>
              <a:t>DNA edge C: starts at 3 half of RFP and ends at double terminator TT </a:t>
            </a:r>
          </a:p>
        </p:txBody>
      </p:sp>
      <p:pic>
        <p:nvPicPr>
          <p:cNvPr id="123" name="Shape 123" descr="GFP&amp;RFP-stable-cells.jpg"/>
          <p:cNvPicPr preferRelativeResize="0"/>
          <p:nvPr/>
        </p:nvPicPr>
        <p:blipFill>
          <a:blip r:embed="rId3">
            <a:alphaModFix/>
          </a:blip>
          <a:stretch>
            <a:fillRect/>
          </a:stretch>
        </p:blipFill>
        <p:spPr>
          <a:xfrm>
            <a:off x="3002787" y="3870225"/>
            <a:ext cx="3138424" cy="1143324"/>
          </a:xfrm>
          <a:prstGeom prst="rect">
            <a:avLst/>
          </a:prstGeom>
          <a:noFill/>
          <a:ln w="38100" cap="flat" cmpd="sng">
            <a:solidFill>
              <a:srgbClr val="4A86E8"/>
            </a:solidFill>
            <a:prstDash val="solid"/>
            <a:round/>
            <a:headEnd type="none" w="med" len="med"/>
            <a:tailEnd type="none" w="med" len="med"/>
          </a:ln>
        </p:spPr>
      </p:pic>
    </p:spTree>
  </p:cSld>
  <p:clrMapOvr>
    <a:masterClrMapping/>
  </p:clrMapOvr>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943</Words>
  <Application>Microsoft Office PowerPoint</Application>
  <PresentationFormat>On-screen Show (16:9)</PresentationFormat>
  <Paragraphs>94</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Garamond</vt:lpstr>
      <vt:lpstr>Arial</vt:lpstr>
      <vt:lpstr>Old Standard TT</vt:lpstr>
      <vt:lpstr>paperback</vt:lpstr>
      <vt:lpstr>Bacterial Computing </vt:lpstr>
      <vt:lpstr>Overview</vt:lpstr>
      <vt:lpstr>Hamiltonian Path Problem</vt:lpstr>
      <vt:lpstr>Advantages of Using Bacterial Computing </vt:lpstr>
      <vt:lpstr>Abstractions </vt:lpstr>
      <vt:lpstr>How Bacteria were Programmed/Designed</vt:lpstr>
      <vt:lpstr>Mathematical Modelling</vt:lpstr>
      <vt:lpstr>Proof-of-Concept Experiment </vt:lpstr>
      <vt:lpstr>DNA Constructs </vt:lpstr>
      <vt:lpstr>Expression Cassettes </vt:lpstr>
      <vt:lpstr>DNA Constructs Used in Experiment </vt:lpstr>
      <vt:lpstr>Bacterial Cotransformation </vt:lpstr>
      <vt:lpstr>Results </vt:lpstr>
      <vt:lpstr>Design </vt:lpstr>
      <vt:lpstr>What is Stomach Cancer? </vt:lpstr>
      <vt:lpstr>Helicobacter pylori</vt:lpstr>
      <vt:lpstr>Diagnosis Using Bacterial Computing </vt:lpstr>
      <vt:lpstr>Diagram </vt:lpstr>
      <vt:lpstr>Alternate Methods </vt:lpstr>
      <vt:lpstr>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Bacterial Computing </dc:title>
  <cp:lastModifiedBy>Eileen</cp:lastModifiedBy>
  <cp:revision>1</cp:revision>
  <dcterms:modified xsi:type="dcterms:W3CDTF">2016-08-04T16:19:26Z</dcterms:modified>
</cp:coreProperties>
</file>